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33"/>
  </p:notesMasterIdLst>
  <p:sldIdLst>
    <p:sldId id="256" r:id="rId2"/>
    <p:sldId id="368" r:id="rId3"/>
    <p:sldId id="340" r:id="rId4"/>
    <p:sldId id="354" r:id="rId5"/>
    <p:sldId id="333" r:id="rId6"/>
    <p:sldId id="356" r:id="rId7"/>
    <p:sldId id="339" r:id="rId8"/>
    <p:sldId id="355" r:id="rId9"/>
    <p:sldId id="342" r:id="rId10"/>
    <p:sldId id="343" r:id="rId11"/>
    <p:sldId id="344" r:id="rId12"/>
    <p:sldId id="345" r:id="rId13"/>
    <p:sldId id="348" r:id="rId14"/>
    <p:sldId id="349" r:id="rId15"/>
    <p:sldId id="346" r:id="rId16"/>
    <p:sldId id="361" r:id="rId17"/>
    <p:sldId id="347" r:id="rId18"/>
    <p:sldId id="353" r:id="rId19"/>
    <p:sldId id="367" r:id="rId20"/>
    <p:sldId id="350" r:id="rId21"/>
    <p:sldId id="351" r:id="rId22"/>
    <p:sldId id="365" r:id="rId23"/>
    <p:sldId id="357" r:id="rId24"/>
    <p:sldId id="360" r:id="rId25"/>
    <p:sldId id="362" r:id="rId26"/>
    <p:sldId id="358" r:id="rId27"/>
    <p:sldId id="363" r:id="rId28"/>
    <p:sldId id="359" r:id="rId29"/>
    <p:sldId id="312" r:id="rId30"/>
    <p:sldId id="366" r:id="rId31"/>
    <p:sldId id="332" r:id="rId32"/>
  </p:sldIdLst>
  <p:sldSz cx="9144000" cy="6858000" type="screen4x3"/>
  <p:notesSz cx="6858000" cy="9144000"/>
  <p:defaultTextStyle>
    <a:defPPr>
      <a:defRPr lang="en-US"/>
    </a:defPPr>
    <a:lvl1pPr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1D7C8A9-55C0-43DC-8328-C7DF205E3B01}" type="datetimeFigureOut">
              <a:rPr lang="en-ZA"/>
              <a:pPr>
                <a:defRPr/>
              </a:pPr>
              <a:t>2015/11/09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5E0301-65BF-48D5-9D10-CC8A97B872F3}" type="slidenum">
              <a:rPr lang="en-ZA" altLang="en-US"/>
              <a:pPr>
                <a:defRPr/>
              </a:pPr>
              <a:t>‹#›</a:t>
            </a:fld>
            <a:endParaRPr lang="en-ZA" altLang="en-US"/>
          </a:p>
        </p:txBody>
      </p:sp>
    </p:spTree>
    <p:extLst>
      <p:ext uri="{BB962C8B-B14F-4D97-AF65-F5344CB8AC3E}">
        <p14:creationId xmlns:p14="http://schemas.microsoft.com/office/powerpoint/2010/main" val="1528086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9F071739-380D-4D67-82A9-259E464E15CA}" type="slidenum">
              <a:rPr lang="en-ZA" altLang="en-US" sz="1200" smtClean="0">
                <a:latin typeface="Calibri" panose="020F0502020204030204" pitchFamily="34" charset="0"/>
              </a:rPr>
              <a:pPr/>
              <a:t>29</a:t>
            </a:fld>
            <a:endParaRPr lang="en-ZA" altLang="en-US" sz="1200" smtClean="0">
              <a:latin typeface="Calibri" panose="020F0502020204030204" pitchFamily="34" charset="0"/>
            </a:endParaRPr>
          </a:p>
        </p:txBody>
      </p:sp>
    </p:spTree>
    <p:extLst>
      <p:ext uri="{BB962C8B-B14F-4D97-AF65-F5344CB8AC3E}">
        <p14:creationId xmlns:p14="http://schemas.microsoft.com/office/powerpoint/2010/main" val="255792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9F071739-380D-4D67-82A9-259E464E15CA}" type="slidenum">
              <a:rPr lang="en-ZA" altLang="en-US" sz="1200" smtClean="0">
                <a:latin typeface="Calibri" panose="020F0502020204030204" pitchFamily="34" charset="0"/>
              </a:rPr>
              <a:pPr/>
              <a:t>30</a:t>
            </a:fld>
            <a:endParaRPr lang="en-ZA" altLang="en-US" sz="1200" smtClean="0">
              <a:latin typeface="Calibri" panose="020F0502020204030204" pitchFamily="34" charset="0"/>
            </a:endParaRPr>
          </a:p>
        </p:txBody>
      </p:sp>
    </p:spTree>
    <p:extLst>
      <p:ext uri="{BB962C8B-B14F-4D97-AF65-F5344CB8AC3E}">
        <p14:creationId xmlns:p14="http://schemas.microsoft.com/office/powerpoint/2010/main" val="379478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D630FF1B-DEE2-4E2D-82DB-460D4525E374}" type="slidenum">
              <a:rPr lang="en-ZA" altLang="en-US" sz="1200" smtClean="0">
                <a:latin typeface="Calibri" panose="020F0502020204030204" pitchFamily="34" charset="0"/>
              </a:rPr>
              <a:pPr/>
              <a:t>31</a:t>
            </a:fld>
            <a:endParaRPr lang="en-ZA" altLang="en-US" sz="1200" smtClean="0">
              <a:latin typeface="Calibri" panose="020F0502020204030204" pitchFamily="34" charset="0"/>
            </a:endParaRPr>
          </a:p>
        </p:txBody>
      </p:sp>
    </p:spTree>
    <p:extLst>
      <p:ext uri="{BB962C8B-B14F-4D97-AF65-F5344CB8AC3E}">
        <p14:creationId xmlns:p14="http://schemas.microsoft.com/office/powerpoint/2010/main" val="366936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8ADFAD1-8A08-4E8D-AAAC-18CF0F7B4E07}"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3885A-973A-4059-9F23-461FF63B2B28}" type="slidenum">
              <a:rPr lang="en-US" altLang="en-US"/>
              <a:pPr>
                <a:defRPr/>
              </a:pPr>
              <a:t>‹#›</a:t>
            </a:fld>
            <a:endParaRPr lang="en-US" altLang="en-US"/>
          </a:p>
        </p:txBody>
      </p:sp>
    </p:spTree>
    <p:extLst>
      <p:ext uri="{BB962C8B-B14F-4D97-AF65-F5344CB8AC3E}">
        <p14:creationId xmlns:p14="http://schemas.microsoft.com/office/powerpoint/2010/main" val="175768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20D8B6-7848-4339-ABC0-A965E035882A}"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9D703-EFB5-4075-94A8-ECD4DD1FF508}" type="slidenum">
              <a:rPr lang="en-US" altLang="en-US"/>
              <a:pPr>
                <a:defRPr/>
              </a:pPr>
              <a:t>‹#›</a:t>
            </a:fld>
            <a:endParaRPr lang="en-US" altLang="en-US"/>
          </a:p>
        </p:txBody>
      </p:sp>
    </p:spTree>
    <p:extLst>
      <p:ext uri="{BB962C8B-B14F-4D97-AF65-F5344CB8AC3E}">
        <p14:creationId xmlns:p14="http://schemas.microsoft.com/office/powerpoint/2010/main" val="223838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AA2BF09-5CD5-4217-983D-895CC218038A}"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B4F8BD-391B-4F0F-9AF6-63E67E9E3C88}" type="slidenum">
              <a:rPr lang="en-US" altLang="en-US"/>
              <a:pPr>
                <a:defRPr/>
              </a:pPr>
              <a:t>‹#›</a:t>
            </a:fld>
            <a:endParaRPr lang="en-US" altLang="en-US"/>
          </a:p>
        </p:txBody>
      </p:sp>
    </p:spTree>
    <p:extLst>
      <p:ext uri="{BB962C8B-B14F-4D97-AF65-F5344CB8AC3E}">
        <p14:creationId xmlns:p14="http://schemas.microsoft.com/office/powerpoint/2010/main" val="427695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59E753-1B66-4EEC-9315-0FAF41CBB2B3}"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AE91D-DC91-4C88-8966-A4C60E9786C4}" type="slidenum">
              <a:rPr lang="en-US" altLang="en-US"/>
              <a:pPr>
                <a:defRPr/>
              </a:pPr>
              <a:t>‹#›</a:t>
            </a:fld>
            <a:endParaRPr lang="en-US" altLang="en-US"/>
          </a:p>
        </p:txBody>
      </p:sp>
    </p:spTree>
    <p:extLst>
      <p:ext uri="{BB962C8B-B14F-4D97-AF65-F5344CB8AC3E}">
        <p14:creationId xmlns:p14="http://schemas.microsoft.com/office/powerpoint/2010/main" val="87989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F3DF1C0-B62B-4081-94E3-AAD8FEF87A25}"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79BE2-1A6D-4DF3-8BC6-34E7BD227931}" type="slidenum">
              <a:rPr lang="en-US" altLang="en-US"/>
              <a:pPr>
                <a:defRPr/>
              </a:pPr>
              <a:t>‹#›</a:t>
            </a:fld>
            <a:endParaRPr lang="en-US" altLang="en-US"/>
          </a:p>
        </p:txBody>
      </p:sp>
    </p:spTree>
    <p:extLst>
      <p:ext uri="{BB962C8B-B14F-4D97-AF65-F5344CB8AC3E}">
        <p14:creationId xmlns:p14="http://schemas.microsoft.com/office/powerpoint/2010/main" val="374020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F9F586C-69CF-44BF-91BD-AB7833DB08D0}"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EF3A3B-CEB1-476B-8A3D-3210C655D350}" type="slidenum">
              <a:rPr lang="en-US" altLang="en-US"/>
              <a:pPr>
                <a:defRPr/>
              </a:pPr>
              <a:t>‹#›</a:t>
            </a:fld>
            <a:endParaRPr lang="en-US" altLang="en-US"/>
          </a:p>
        </p:txBody>
      </p:sp>
    </p:spTree>
    <p:extLst>
      <p:ext uri="{BB962C8B-B14F-4D97-AF65-F5344CB8AC3E}">
        <p14:creationId xmlns:p14="http://schemas.microsoft.com/office/powerpoint/2010/main" val="73612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31C7B7F-7D62-49FD-9008-68637424E76C}" type="datetime1">
              <a:rPr lang="en-US"/>
              <a:pPr>
                <a:defRPr/>
              </a:pPr>
              <a:t>11/9/2015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E8888B-7186-490D-8F52-F21917FCA1C7}" type="slidenum">
              <a:rPr lang="en-US" altLang="en-US"/>
              <a:pPr>
                <a:defRPr/>
              </a:pPr>
              <a:t>‹#›</a:t>
            </a:fld>
            <a:endParaRPr lang="en-US" altLang="en-US"/>
          </a:p>
        </p:txBody>
      </p:sp>
    </p:spTree>
    <p:extLst>
      <p:ext uri="{BB962C8B-B14F-4D97-AF65-F5344CB8AC3E}">
        <p14:creationId xmlns:p14="http://schemas.microsoft.com/office/powerpoint/2010/main" val="130344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C7CDE09-BE08-487F-9384-3B35822F707F}" type="datetime1">
              <a:rPr lang="en-US"/>
              <a:pPr>
                <a:defRPr/>
              </a:pPr>
              <a:t>11/9/2015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BFE442-8740-45F8-AE43-92E5546621AD}" type="slidenum">
              <a:rPr lang="en-US" altLang="en-US"/>
              <a:pPr>
                <a:defRPr/>
              </a:pPr>
              <a:t>‹#›</a:t>
            </a:fld>
            <a:endParaRPr lang="en-US" altLang="en-US"/>
          </a:p>
        </p:txBody>
      </p:sp>
    </p:spTree>
    <p:extLst>
      <p:ext uri="{BB962C8B-B14F-4D97-AF65-F5344CB8AC3E}">
        <p14:creationId xmlns:p14="http://schemas.microsoft.com/office/powerpoint/2010/main" val="275580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5A2BC-378C-47FE-B5BB-4F76B25F199C}" type="datetime1">
              <a:rPr lang="en-US"/>
              <a:pPr>
                <a:defRPr/>
              </a:pPr>
              <a:t>11/9/2015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E77CF7-0EA3-43F0-8DD7-10ACF556F9B3}" type="slidenum">
              <a:rPr lang="en-US" altLang="en-US"/>
              <a:pPr>
                <a:defRPr/>
              </a:pPr>
              <a:t>‹#›</a:t>
            </a:fld>
            <a:endParaRPr lang="en-US" altLang="en-US"/>
          </a:p>
        </p:txBody>
      </p:sp>
    </p:spTree>
    <p:extLst>
      <p:ext uri="{BB962C8B-B14F-4D97-AF65-F5344CB8AC3E}">
        <p14:creationId xmlns:p14="http://schemas.microsoft.com/office/powerpoint/2010/main" val="81326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DF82AD-023F-43FC-A926-1A28162E5C40}"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C38E34-4038-44B4-991A-68E46F5C443B}" type="slidenum">
              <a:rPr lang="en-US" altLang="en-US"/>
              <a:pPr>
                <a:defRPr/>
              </a:pPr>
              <a:t>‹#›</a:t>
            </a:fld>
            <a:endParaRPr lang="en-US" altLang="en-US"/>
          </a:p>
        </p:txBody>
      </p:sp>
    </p:spTree>
    <p:extLst>
      <p:ext uri="{BB962C8B-B14F-4D97-AF65-F5344CB8AC3E}">
        <p14:creationId xmlns:p14="http://schemas.microsoft.com/office/powerpoint/2010/main" val="76038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C80BD3-FE5B-4C84-B10E-4642E5DFD6BE}"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 RES-PPT-SASAS-2012-GIJ002-001.1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DBD34E-C7E4-4E95-A0FF-D85481B41C78}" type="slidenum">
              <a:rPr lang="en-US" altLang="en-US"/>
              <a:pPr>
                <a:defRPr/>
              </a:pPr>
              <a:t>‹#›</a:t>
            </a:fld>
            <a:endParaRPr lang="en-US" altLang="en-US"/>
          </a:p>
        </p:txBody>
      </p:sp>
    </p:spTree>
    <p:extLst>
      <p:ext uri="{BB962C8B-B14F-4D97-AF65-F5344CB8AC3E}">
        <p14:creationId xmlns:p14="http://schemas.microsoft.com/office/powerpoint/2010/main" val="361579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cs typeface="+mn-cs"/>
              </a:defRPr>
            </a:lvl1pPr>
          </a:lstStyle>
          <a:p>
            <a:pPr>
              <a:defRPr/>
            </a:pPr>
            <a:fld id="{38CE05DA-3C3F-4F91-9470-B6C14F91F228}" type="datetime1">
              <a:rPr lang="en-US"/>
              <a:pPr>
                <a:defRPr/>
              </a:pPr>
              <a:t>11/9/2015</a:t>
            </a:fld>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a:defRPr/>
            </a:pPr>
            <a:r>
              <a:rPr lang="pt-BR"/>
              <a:t>Templ ref: PPT-ISO-colour.001   Doc Ref no: RES-PPT-SASAS-2012-GIJ002-001.1</a:t>
            </a: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68A49B65-97B9-4C4E-BDF8-82629C8A97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rne.gijben@weathersa.co.za"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rh.noaa.gov/gjt/?n=lightningpotentialindex"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68338" y="390525"/>
            <a:ext cx="7902575" cy="1857375"/>
          </a:xfrm>
          <a:ln w="38100">
            <a:solidFill>
              <a:srgbClr val="FF0000"/>
            </a:solidFill>
            <a:miter lim="800000"/>
            <a:headEnd/>
            <a:tailEnd/>
          </a:ln>
        </p:spPr>
        <p:txBody>
          <a:bodyPr/>
          <a:lstStyle/>
          <a:p>
            <a:pPr eaLnBrk="1" hangingPunct="1"/>
            <a:r>
              <a:rPr lang="en-US" altLang="en-US" sz="3600" b="1" dirty="0" smtClean="0">
                <a:solidFill>
                  <a:srgbClr val="0070C0"/>
                </a:solidFill>
              </a:rPr>
              <a:t>A lightning threat index for </a:t>
            </a:r>
            <a:r>
              <a:rPr lang="en-US" altLang="en-US" sz="3600" b="1" dirty="0" smtClean="0">
                <a:solidFill>
                  <a:srgbClr val="0070C0"/>
                </a:solidFill>
              </a:rPr>
              <a:t>Southern </a:t>
            </a:r>
            <a:r>
              <a:rPr lang="en-US" altLang="en-US" sz="3600" b="1" dirty="0" smtClean="0">
                <a:solidFill>
                  <a:srgbClr val="0070C0"/>
                </a:solidFill>
              </a:rPr>
              <a:t>Africa using numerical weather prediction data</a:t>
            </a:r>
            <a:endParaRPr lang="en-US" altLang="en-US" dirty="0" smtClean="0"/>
          </a:p>
        </p:txBody>
      </p:sp>
      <p:sp>
        <p:nvSpPr>
          <p:cNvPr id="3075" name="Subtitle 2"/>
          <p:cNvSpPr>
            <a:spLocks noGrp="1"/>
          </p:cNvSpPr>
          <p:nvPr>
            <p:ph type="subTitle" idx="4294967295"/>
          </p:nvPr>
        </p:nvSpPr>
        <p:spPr>
          <a:xfrm>
            <a:off x="1419225" y="3602038"/>
            <a:ext cx="6400800" cy="2498725"/>
          </a:xfrm>
        </p:spPr>
        <p:txBody>
          <a:bodyPr/>
          <a:lstStyle/>
          <a:p>
            <a:pPr marL="0" indent="0" algn="ctr" eaLnBrk="1" hangingPunct="1">
              <a:buFontTx/>
              <a:buNone/>
            </a:pPr>
            <a:r>
              <a:rPr lang="en-US" altLang="en-US" sz="2000" u="sng" dirty="0" err="1" smtClean="0">
                <a:solidFill>
                  <a:srgbClr val="898989"/>
                </a:solidFill>
              </a:rPr>
              <a:t>Morné</a:t>
            </a:r>
            <a:r>
              <a:rPr lang="en-US" altLang="en-US" sz="2000" u="sng" dirty="0" smtClean="0">
                <a:solidFill>
                  <a:srgbClr val="898989"/>
                </a:solidFill>
              </a:rPr>
              <a:t> Gijben</a:t>
            </a:r>
            <a:endParaRPr lang="en-US" altLang="en-US" sz="2000" dirty="0" smtClean="0">
              <a:solidFill>
                <a:srgbClr val="898989"/>
              </a:solidFill>
            </a:endParaRPr>
          </a:p>
          <a:p>
            <a:pPr marL="0" indent="0" algn="ctr" eaLnBrk="1" hangingPunct="1">
              <a:buFontTx/>
              <a:buNone/>
            </a:pPr>
            <a:endParaRPr lang="en-US" altLang="en-US" sz="2000" dirty="0" smtClean="0">
              <a:solidFill>
                <a:srgbClr val="898989"/>
              </a:solidFill>
            </a:endParaRPr>
          </a:p>
          <a:p>
            <a:pPr marL="0" indent="0" algn="ctr" eaLnBrk="1" hangingPunct="1">
              <a:buFontTx/>
              <a:buNone/>
            </a:pPr>
            <a:r>
              <a:rPr lang="en-US" altLang="en-US" sz="2000" dirty="0" smtClean="0">
                <a:solidFill>
                  <a:srgbClr val="898989"/>
                </a:solidFill>
              </a:rPr>
              <a:t>South African Weather Service</a:t>
            </a:r>
          </a:p>
          <a:p>
            <a:pPr marL="0" indent="0" algn="ctr" eaLnBrk="1" hangingPunct="1">
              <a:buFontTx/>
              <a:buNone/>
            </a:pPr>
            <a:endParaRPr lang="en-US" altLang="en-US" sz="2000" dirty="0" smtClean="0">
              <a:solidFill>
                <a:srgbClr val="898989"/>
              </a:solidFill>
            </a:endParaRPr>
          </a:p>
          <a:p>
            <a:pPr marL="0" indent="0" algn="ctr" eaLnBrk="1" hangingPunct="1">
              <a:buFontTx/>
              <a:buNone/>
            </a:pPr>
            <a:r>
              <a:rPr lang="en-US" altLang="en-US" sz="1800" dirty="0" smtClean="0">
                <a:solidFill>
                  <a:srgbClr val="898989"/>
                </a:solidFill>
                <a:hlinkClick r:id="rId3"/>
              </a:rPr>
              <a:t>Email correspondence: morne.gijben@weathersa.co.za</a:t>
            </a:r>
            <a:endParaRPr lang="en-US" altLang="en-US" sz="1800" dirty="0" smtClean="0">
              <a:solidFill>
                <a:srgbClr val="898989"/>
              </a:solidFill>
            </a:endParaRPr>
          </a:p>
          <a:p>
            <a:pPr marL="0" indent="0" algn="ctr" eaLnBrk="1" hangingPunct="1">
              <a:buFontTx/>
              <a:buNone/>
            </a:pPr>
            <a:endParaRPr lang="en-US" altLang="en-US" sz="1800" dirty="0" smtClean="0">
              <a:solidFill>
                <a:srgbClr val="898989"/>
              </a:solidFill>
            </a:endParaRPr>
          </a:p>
        </p:txBody>
      </p:sp>
      <p:sp>
        <p:nvSpPr>
          <p:cNvPr id="6" name="Footer Placeholder 5"/>
          <p:cNvSpPr>
            <a:spLocks noGrp="1"/>
          </p:cNvSpPr>
          <p:nvPr>
            <p:ph type="ftr" sz="quarter" idx="11"/>
          </p:nvPr>
        </p:nvSpPr>
        <p:spPr>
          <a:xfrm>
            <a:off x="784225" y="6356350"/>
            <a:ext cx="7451725"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000" dirty="0">
              <a:solidFill>
                <a:schemeClr val="tx1">
                  <a:tint val="75000"/>
                </a:schemeClr>
              </a:solidFill>
              <a:latin typeface="+mn-lt"/>
            </a:endParaRPr>
          </a:p>
        </p:txBody>
      </p:sp>
      <p:sp>
        <p:nvSpPr>
          <p:cNvPr id="3077" name="Slide Number Placeholder 4"/>
          <p:cNvSpPr>
            <a:spLocks noGrp="1"/>
          </p:cNvSpPr>
          <p:nvPr>
            <p:ph type="sldNum" sz="quarter" idx="12"/>
          </p:nvPr>
        </p:nvSpPr>
        <p:spPr>
          <a:xfrm>
            <a:off x="6553200" y="6356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7178A3-87F0-4432-AF71-11111A1636B6}" type="slidenum">
              <a:rPr lang="en-US" altLang="en-US" sz="1400" smtClean="0"/>
              <a:pPr>
                <a:spcBef>
                  <a:spcPct val="0"/>
                </a:spcBef>
                <a:buFontTx/>
                <a:buNone/>
              </a:pPr>
              <a:t>1</a:t>
            </a:fld>
            <a:endParaRPr lang="en-US" altLang="en-US" sz="1400" smtClean="0"/>
          </a:p>
        </p:txBody>
      </p:sp>
      <p:sp>
        <p:nvSpPr>
          <p:cNvPr id="3078" name="Rectangle 6"/>
          <p:cNvSpPr>
            <a:spLocks noChangeArrowheads="1"/>
          </p:cNvSpPr>
          <p:nvPr/>
        </p:nvSpPr>
        <p:spPr bwMode="auto">
          <a:xfrm>
            <a:off x="2324100" y="2760663"/>
            <a:ext cx="459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smtClean="0">
                <a:solidFill>
                  <a:srgbClr val="898989"/>
                </a:solidFill>
              </a:rPr>
              <a:t>SWFDP </a:t>
            </a:r>
            <a:r>
              <a:rPr lang="en-US" altLang="en-US" dirty="0">
                <a:solidFill>
                  <a:srgbClr val="898989"/>
                </a:solidFill>
              </a:rPr>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Parameter Selection</a:t>
            </a:r>
          </a:p>
        </p:txBody>
      </p:sp>
      <p:sp>
        <p:nvSpPr>
          <p:cNvPr id="3075" name="Content Placeholder 2"/>
          <p:cNvSpPr>
            <a:spLocks noGrp="1"/>
          </p:cNvSpPr>
          <p:nvPr>
            <p:ph idx="4294967295"/>
          </p:nvPr>
        </p:nvSpPr>
        <p:spPr>
          <a:xfrm>
            <a:off x="160338" y="796925"/>
            <a:ext cx="8812212" cy="5559425"/>
          </a:xfrm>
        </p:spPr>
        <p:txBody>
          <a:bodyPr/>
          <a:lstStyle/>
          <a:p>
            <a:pPr marL="571500">
              <a:spcBef>
                <a:spcPct val="0"/>
              </a:spcBef>
              <a:defRPr/>
            </a:pPr>
            <a:endParaRPr lang="en-US" sz="1000" dirty="0" smtClean="0"/>
          </a:p>
          <a:p>
            <a:pPr marL="571500">
              <a:spcBef>
                <a:spcPct val="0"/>
              </a:spcBef>
              <a:defRPr/>
            </a:pPr>
            <a:r>
              <a:rPr lang="en-US" sz="2400" dirty="0" smtClean="0"/>
              <a:t>SAS statistical software</a:t>
            </a:r>
          </a:p>
          <a:p>
            <a:pPr marL="571500">
              <a:spcBef>
                <a:spcPct val="0"/>
              </a:spcBef>
              <a:defRPr/>
            </a:pPr>
            <a:endParaRPr lang="en-US" sz="1400" dirty="0" smtClean="0"/>
          </a:p>
          <a:p>
            <a:pPr marL="971550" lvl="1">
              <a:spcBef>
                <a:spcPct val="0"/>
              </a:spcBef>
              <a:defRPr/>
            </a:pPr>
            <a:r>
              <a:rPr lang="en-US" sz="2000" dirty="0" smtClean="0">
                <a:solidFill>
                  <a:srgbClr val="FF0000"/>
                </a:solidFill>
              </a:rPr>
              <a:t>Penalized Likelihood Method</a:t>
            </a:r>
            <a:r>
              <a:rPr lang="en-US" sz="2000" dirty="0" smtClean="0"/>
              <a:t> was utilized</a:t>
            </a:r>
          </a:p>
          <a:p>
            <a:pPr marL="971550" lvl="1">
              <a:spcBef>
                <a:spcPct val="0"/>
              </a:spcBef>
              <a:defRPr/>
            </a:pPr>
            <a:r>
              <a:rPr lang="en-US" sz="2000" dirty="0" smtClean="0"/>
              <a:t>Each of the parameters from the main groups were added to the model one-by-one. </a:t>
            </a:r>
          </a:p>
          <a:p>
            <a:pPr marL="971550" lvl="1">
              <a:spcBef>
                <a:spcPct val="0"/>
              </a:spcBef>
              <a:defRPr/>
            </a:pPr>
            <a:r>
              <a:rPr lang="en-US" sz="2000" dirty="0" smtClean="0"/>
              <a:t>The parameter with the </a:t>
            </a:r>
            <a:r>
              <a:rPr lang="en-US" sz="2000" dirty="0" smtClean="0">
                <a:solidFill>
                  <a:srgbClr val="FF0000"/>
                </a:solidFill>
              </a:rPr>
              <a:t>highest chi-square</a:t>
            </a:r>
            <a:r>
              <a:rPr lang="en-US" sz="2000" dirty="0" smtClean="0"/>
              <a:t> value performed the best to predict lightning.</a:t>
            </a:r>
            <a:endParaRPr lang="fr-FR" sz="2000" dirty="0" smtClean="0"/>
          </a:p>
          <a:p>
            <a:pPr marL="228600" indent="0">
              <a:spcBef>
                <a:spcPct val="0"/>
              </a:spcBef>
              <a:buFontTx/>
              <a:buNone/>
              <a:defRPr/>
            </a:pPr>
            <a:endParaRPr lang="en-ZA" sz="2000" dirty="0" smtClean="0"/>
          </a:p>
          <a:p>
            <a:pPr marL="228600" indent="0">
              <a:spcBef>
                <a:spcPct val="0"/>
              </a:spcBef>
              <a:buFontTx/>
              <a:buNone/>
              <a:defRPr/>
            </a:pPr>
            <a:endParaRPr lang="en-ZA" sz="1000" dirty="0" smtClean="0"/>
          </a:p>
          <a:p>
            <a:pPr marL="571500">
              <a:spcBef>
                <a:spcPct val="0"/>
              </a:spcBef>
              <a:defRPr/>
            </a:pPr>
            <a:r>
              <a:rPr lang="en-ZA" sz="2400" dirty="0" smtClean="0"/>
              <a:t>R software</a:t>
            </a:r>
          </a:p>
          <a:p>
            <a:pPr marL="228600" indent="0">
              <a:spcBef>
                <a:spcPct val="0"/>
              </a:spcBef>
              <a:buFontTx/>
              <a:buNone/>
              <a:defRPr/>
            </a:pPr>
            <a:endParaRPr lang="en-ZA" sz="1400" dirty="0" smtClean="0"/>
          </a:p>
          <a:p>
            <a:pPr marL="971550" lvl="1">
              <a:spcBef>
                <a:spcPct val="0"/>
              </a:spcBef>
              <a:defRPr/>
            </a:pPr>
            <a:r>
              <a:rPr lang="en-ZA" sz="2000" dirty="0" smtClean="0">
                <a:solidFill>
                  <a:srgbClr val="FF0000"/>
                </a:solidFill>
              </a:rPr>
              <a:t>Stepwise logistical regression</a:t>
            </a:r>
            <a:r>
              <a:rPr lang="en-ZA" sz="2000" dirty="0" smtClean="0"/>
              <a:t> was utilized</a:t>
            </a:r>
          </a:p>
          <a:p>
            <a:pPr marL="971550" lvl="1">
              <a:spcBef>
                <a:spcPct val="0"/>
              </a:spcBef>
              <a:defRPr/>
            </a:pPr>
            <a:r>
              <a:rPr lang="en-US" sz="2000" dirty="0" smtClean="0"/>
              <a:t>Each </a:t>
            </a:r>
            <a:r>
              <a:rPr lang="en-US" sz="2000" dirty="0"/>
              <a:t>of the parameters from the main groups were added to the </a:t>
            </a:r>
            <a:r>
              <a:rPr lang="en-US" sz="2000" dirty="0" smtClean="0"/>
              <a:t>stepwise regression one-by-one</a:t>
            </a:r>
          </a:p>
          <a:p>
            <a:pPr marL="971550" lvl="1">
              <a:spcBef>
                <a:spcPct val="0"/>
              </a:spcBef>
              <a:defRPr/>
            </a:pPr>
            <a:r>
              <a:rPr lang="en-US" sz="2000" dirty="0" smtClean="0"/>
              <a:t>The parameter with the </a:t>
            </a:r>
            <a:r>
              <a:rPr lang="en-US" sz="2000" dirty="0" smtClean="0">
                <a:solidFill>
                  <a:srgbClr val="FF0000"/>
                </a:solidFill>
              </a:rPr>
              <a:t>lowest </a:t>
            </a:r>
            <a:r>
              <a:rPr lang="en-US" sz="2000" dirty="0" err="1" smtClean="0">
                <a:solidFill>
                  <a:srgbClr val="FF0000"/>
                </a:solidFill>
              </a:rPr>
              <a:t>Akaike</a:t>
            </a:r>
            <a:r>
              <a:rPr lang="en-US" sz="2000" dirty="0" smtClean="0">
                <a:solidFill>
                  <a:srgbClr val="FF0000"/>
                </a:solidFill>
              </a:rPr>
              <a:t> Information Criterion </a:t>
            </a:r>
            <a:r>
              <a:rPr lang="en-US" sz="2000" dirty="0">
                <a:solidFill>
                  <a:srgbClr val="FF0000"/>
                </a:solidFill>
              </a:rPr>
              <a:t>(</a:t>
            </a:r>
            <a:r>
              <a:rPr lang="en-US" sz="2000" dirty="0" smtClean="0">
                <a:solidFill>
                  <a:srgbClr val="FF0000"/>
                </a:solidFill>
              </a:rPr>
              <a:t>AIC)</a:t>
            </a:r>
            <a:r>
              <a:rPr lang="en-US" sz="2000" dirty="0" smtClean="0"/>
              <a:t> performed the best to predict lightning.</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219B33-20BE-4884-85E4-0AC2DE4FE814}" type="slidenum">
              <a:rPr lang="en-US" altLang="en-US" sz="1400" smtClean="0"/>
              <a:pPr>
                <a:spcBef>
                  <a:spcPct val="0"/>
                </a:spcBef>
                <a:buFontTx/>
                <a:buNone/>
              </a:pPr>
              <a:t>10</a:t>
            </a:fld>
            <a:endParaRPr lang="en-US" alt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Parameter Selection</a:t>
            </a:r>
          </a:p>
        </p:txBody>
      </p:sp>
      <p:sp>
        <p:nvSpPr>
          <p:cNvPr id="3075" name="Content Placeholder 2"/>
          <p:cNvSpPr>
            <a:spLocks noGrp="1"/>
          </p:cNvSpPr>
          <p:nvPr>
            <p:ph idx="4294967295"/>
          </p:nvPr>
        </p:nvSpPr>
        <p:spPr>
          <a:xfrm>
            <a:off x="160338" y="796925"/>
            <a:ext cx="8812212" cy="5559425"/>
          </a:xfrm>
        </p:spPr>
        <p:txBody>
          <a:bodyPr/>
          <a:lstStyle/>
          <a:p>
            <a:pPr marL="571500" algn="just">
              <a:spcBef>
                <a:spcPct val="0"/>
              </a:spcBef>
              <a:defRPr/>
            </a:pPr>
            <a:r>
              <a:rPr lang="en-US" sz="2400" dirty="0" smtClean="0"/>
              <a:t>The table below shows the parameters selected for SON + DJF periods which was identified by SAS and R to be the best parameters for lightning prediction.</a:t>
            </a:r>
          </a:p>
          <a:p>
            <a:pPr marL="571500" algn="just">
              <a:spcBef>
                <a:spcPct val="0"/>
              </a:spcBef>
              <a:defRPr/>
            </a:pPr>
            <a:endParaRPr lang="en-US" sz="1600" dirty="0"/>
          </a:p>
          <a:p>
            <a:pPr marL="571500" algn="just">
              <a:spcBef>
                <a:spcPct val="0"/>
              </a:spcBef>
              <a:defRPr/>
            </a:pPr>
            <a:r>
              <a:rPr lang="en-US" sz="2400" dirty="0" smtClean="0"/>
              <a:t>Parameters highlighted in yellow differ between seasons</a:t>
            </a:r>
            <a:endParaRPr lang="fr-FR" sz="2400" dirty="0" smtClean="0"/>
          </a:p>
          <a:p>
            <a:pPr marL="228600" indent="0">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9FDBF7-27DA-432B-A051-F947D324062C}" type="slidenum">
              <a:rPr lang="en-US" altLang="en-US" sz="1400" smtClean="0"/>
              <a:pPr>
                <a:spcBef>
                  <a:spcPct val="0"/>
                </a:spcBef>
                <a:buFontTx/>
                <a:buNone/>
              </a:pPr>
              <a:t>11</a:t>
            </a:fld>
            <a:endParaRPr lang="en-US" altLang="en-US" sz="1400" smtClean="0"/>
          </a:p>
        </p:txBody>
      </p:sp>
      <p:graphicFrame>
        <p:nvGraphicFramePr>
          <p:cNvPr id="2" name="Table 1"/>
          <p:cNvGraphicFramePr>
            <a:graphicFrameLocks noGrp="1"/>
          </p:cNvGraphicFramePr>
          <p:nvPr/>
        </p:nvGraphicFramePr>
        <p:xfrm>
          <a:off x="1370013" y="2733675"/>
          <a:ext cx="6527800" cy="3646489"/>
        </p:xfrm>
        <a:graphic>
          <a:graphicData uri="http://schemas.openxmlformats.org/drawingml/2006/table">
            <a:tbl>
              <a:tblPr firstRow="1" firstCol="1" bandRow="1"/>
              <a:tblGrid>
                <a:gridCol w="3260659"/>
                <a:gridCol w="3267141"/>
              </a:tblGrid>
              <a:tr h="520927">
                <a:tc>
                  <a:txBody>
                    <a:bodyPr/>
                    <a:lstStyle/>
                    <a:p>
                      <a:pPr marL="0" marR="0" algn="ctr">
                        <a:spcBef>
                          <a:spcPts val="0"/>
                        </a:spcBef>
                        <a:spcAft>
                          <a:spcPts val="0"/>
                        </a:spcAft>
                      </a:pPr>
                      <a:r>
                        <a:rPr lang="en-ZA"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ZA"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DJF</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0927">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muCAPE (1-6 km AGL)</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ZA" sz="1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muCAPE</a:t>
                      </a:r>
                      <a:r>
                        <a:rPr lang="en-ZA"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 km AGL)</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520927">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Lifted Index</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Lifted Index</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chemeClr val="bg1"/>
                    </a:solidFill>
                  </a:tcPr>
                </a:tc>
              </a:tr>
              <a:tr h="520927">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PW (850 - 300 hPa)</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PW (850 - 300 hPa)</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chemeClr val="bg1"/>
                    </a:solidFill>
                  </a:tcPr>
                </a:tc>
              </a:tr>
              <a:tr h="520927">
                <a:tc>
                  <a:txBody>
                    <a:bodyPr/>
                    <a:lstStyle/>
                    <a:p>
                      <a:pPr marL="0" marR="0" algn="ctr">
                        <a:spcBef>
                          <a:spcPts val="0"/>
                        </a:spcBef>
                        <a:spcAft>
                          <a:spcPts val="0"/>
                        </a:spcAft>
                      </a:pPr>
                      <a:r>
                        <a:rPr lang="en-ZA"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 RH (3 - 6 km AGL)</a:t>
                      </a: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rgbClr val="FFFF00"/>
                    </a:solidFill>
                  </a:tcPr>
                </a:tc>
                <a:tc>
                  <a:txBody>
                    <a:bodyPr/>
                    <a:lstStyle/>
                    <a:p>
                      <a:pPr marL="0" marR="0" algn="ctr">
                        <a:spcBef>
                          <a:spcPts val="0"/>
                        </a:spcBef>
                        <a:spcAft>
                          <a:spcPts val="0"/>
                        </a:spcAft>
                      </a:pPr>
                      <a:r>
                        <a:rPr lang="en-ZA" sz="16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Ave RH (3 - 6 km AGL)</a:t>
                      </a:r>
                      <a:endParaRPr lang="en-GB" sz="2400" kern="10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rgbClr val="FFFF00"/>
                    </a:solidFill>
                  </a:tcPr>
                </a:tc>
              </a:tr>
              <a:tr h="520927">
                <a:tc>
                  <a:txBody>
                    <a:bodyPr/>
                    <a:lstStyle/>
                    <a:p>
                      <a:pPr marL="0" marR="0" algn="ctr">
                        <a:spcBef>
                          <a:spcPts val="0"/>
                        </a:spcBef>
                        <a:spcAft>
                          <a:spcPts val="0"/>
                        </a:spcAft>
                      </a:pPr>
                      <a:r>
                        <a:rPr lang="en-US" sz="1600" kern="100" dirty="0" err="1">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ƟeΓ</a:t>
                      </a:r>
                      <a:r>
                        <a:rPr lang="en-ZA"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(700 - 500 </a:t>
                      </a:r>
                      <a:r>
                        <a:rPr lang="en-ZA" sz="16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hPa</a:t>
                      </a:r>
                      <a:r>
                        <a:rPr lang="en-ZA"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level)</a:t>
                      </a: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rgbClr val="FFFF00"/>
                    </a:solidFill>
                  </a:tcPr>
                </a:tc>
                <a:tc>
                  <a:txBody>
                    <a:bodyPr/>
                    <a:lstStyle/>
                    <a:p>
                      <a:pPr marL="0" marR="0" algn="ctr">
                        <a:spcBef>
                          <a:spcPts val="0"/>
                        </a:spcBef>
                        <a:spcAft>
                          <a:spcPts val="0"/>
                        </a:spcAft>
                      </a:pPr>
                      <a:r>
                        <a:rPr lang="en-US" sz="1600" kern="100" dirty="0" err="1">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ƟeΓ</a:t>
                      </a:r>
                      <a:r>
                        <a:rPr lang="en-ZA"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(850 - 400 </a:t>
                      </a:r>
                      <a:r>
                        <a:rPr lang="en-ZA" sz="1600"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hPa</a:t>
                      </a:r>
                      <a:r>
                        <a:rPr lang="en-ZA"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level)</a:t>
                      </a: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a:noFill/>
                    </a:lnB>
                    <a:solidFill>
                      <a:srgbClr val="FFFF00"/>
                    </a:solidFill>
                  </a:tcPr>
                </a:tc>
              </a:tr>
              <a:tr h="520927">
                <a:tc>
                  <a:txBody>
                    <a:bodyPr/>
                    <a:lstStyle/>
                    <a:p>
                      <a:pPr marL="0" marR="0" algn="ctr">
                        <a:spcBef>
                          <a:spcPts val="0"/>
                        </a:spcBef>
                        <a:spcAft>
                          <a:spcPts val="0"/>
                        </a:spcAft>
                      </a:pPr>
                      <a:r>
                        <a:rPr lang="en-ZA" sz="1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T (850 - 700 hPa)</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ZA"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T (850 - 700 </a:t>
                      </a:r>
                      <a:r>
                        <a:rPr lang="en-ZA" sz="16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hPa</a:t>
                      </a:r>
                      <a:r>
                        <a:rPr lang="en-ZA"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3" marR="6857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Development of LTI</a:t>
            </a:r>
          </a:p>
        </p:txBody>
      </p:sp>
      <p:sp>
        <p:nvSpPr>
          <p:cNvPr id="3075" name="Content Placeholder 2"/>
          <p:cNvSpPr>
            <a:spLocks noGrp="1"/>
          </p:cNvSpPr>
          <p:nvPr>
            <p:ph idx="4294967295"/>
          </p:nvPr>
        </p:nvSpPr>
        <p:spPr>
          <a:xfrm>
            <a:off x="160338" y="796925"/>
            <a:ext cx="8812212" cy="1568450"/>
          </a:xfrm>
        </p:spPr>
        <p:txBody>
          <a:bodyPr/>
          <a:lstStyle/>
          <a:p>
            <a:pPr marL="571500" algn="just">
              <a:spcBef>
                <a:spcPct val="0"/>
              </a:spcBef>
              <a:defRPr/>
            </a:pPr>
            <a:endParaRPr lang="en-US" sz="2400" dirty="0" smtClean="0"/>
          </a:p>
          <a:p>
            <a:pPr marL="571500" algn="just">
              <a:spcBef>
                <a:spcPct val="0"/>
              </a:spcBef>
              <a:defRPr/>
            </a:pPr>
            <a:r>
              <a:rPr lang="en-US" sz="2400" dirty="0" smtClean="0"/>
              <a:t>The LTI was developed by means of binary logistical regression which predicts the probability that an event will or will not occur.</a:t>
            </a:r>
          </a:p>
          <a:p>
            <a:pPr marL="571500" algn="just">
              <a:spcBef>
                <a:spcPct val="0"/>
              </a:spcBef>
              <a:defRPr/>
            </a:pPr>
            <a:endParaRPr lang="fr-FR" sz="2400" dirty="0" smtClean="0"/>
          </a:p>
          <a:p>
            <a:pPr marL="228600" indent="0" algn="just">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29238-AEF2-46A7-BA04-8BE5D2021F36}" type="slidenum">
              <a:rPr lang="en-US" altLang="en-US" sz="1400" smtClean="0"/>
              <a:pPr>
                <a:spcBef>
                  <a:spcPct val="0"/>
                </a:spcBef>
                <a:buFontTx/>
                <a:buNone/>
              </a:pPr>
              <a:t>12</a:t>
            </a:fld>
            <a:endParaRPr lang="en-US" altLang="en-US" sz="1400" smtClean="0"/>
          </a:p>
        </p:txBody>
      </p:sp>
      <p:graphicFrame>
        <p:nvGraphicFramePr>
          <p:cNvPr id="13318" name="Object 6"/>
          <p:cNvGraphicFramePr>
            <a:graphicFrameLocks noChangeAspect="1"/>
          </p:cNvGraphicFramePr>
          <p:nvPr/>
        </p:nvGraphicFramePr>
        <p:xfrm>
          <a:off x="3382963" y="2692400"/>
          <a:ext cx="2366962" cy="822325"/>
        </p:xfrm>
        <a:graphic>
          <a:graphicData uri="http://schemas.openxmlformats.org/presentationml/2006/ole">
            <mc:AlternateContent xmlns:mc="http://schemas.openxmlformats.org/markup-compatibility/2006">
              <mc:Choice xmlns:v="urn:schemas-microsoft-com:vml" Requires="v">
                <p:oleObj spid="_x0000_s13337" name="Equation" r:id="rId3" imgW="1155700" imgH="431800" progId="Equation.3">
                  <p:embed/>
                </p:oleObj>
              </mc:Choice>
              <mc:Fallback>
                <p:oleObj name="Equation" r:id="rId3" imgW="11557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2692400"/>
                        <a:ext cx="2366962"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2"/>
          <p:cNvSpPr txBox="1">
            <a:spLocks noRot="1" noChangeAspect="1" noMove="1" noResize="1" noEditPoints="1" noAdjustHandles="1" noChangeArrowheads="1" noChangeShapeType="1" noTextEdit="1"/>
          </p:cNvSpPr>
          <p:nvPr/>
        </p:nvSpPr>
        <p:spPr bwMode="auto">
          <a:xfrm>
            <a:off x="160338" y="3982085"/>
            <a:ext cx="8812212" cy="1569085"/>
          </a:xfrm>
          <a:prstGeom prst="rect">
            <a:avLst/>
          </a:prstGeom>
          <a:blipFill rotWithShape="0">
            <a:blip r:embed="rId5"/>
            <a:stretch>
              <a:fillRect t="-2326" r="-830" b="-77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latin typeface="Arial" charset="0"/>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Development of LTI</a:t>
            </a:r>
          </a:p>
        </p:txBody>
      </p:sp>
      <p:sp>
        <p:nvSpPr>
          <p:cNvPr id="3075" name="Content Placeholder 2"/>
          <p:cNvSpPr>
            <a:spLocks noGrp="1"/>
          </p:cNvSpPr>
          <p:nvPr>
            <p:ph idx="4294967295"/>
          </p:nvPr>
        </p:nvSpPr>
        <p:spPr>
          <a:xfrm>
            <a:off x="160338" y="796925"/>
            <a:ext cx="8812212" cy="5683250"/>
          </a:xfrm>
        </p:spPr>
        <p:txBody>
          <a:bodyPr/>
          <a:lstStyle/>
          <a:p>
            <a:pPr marL="571500" algn="just">
              <a:spcBef>
                <a:spcPct val="0"/>
              </a:spcBef>
              <a:defRPr/>
            </a:pPr>
            <a:r>
              <a:rPr lang="en-GB" sz="2400" dirty="0" smtClean="0"/>
              <a:t>It was found that ordinary logistical regression underestimates the probabilities of lightning</a:t>
            </a:r>
          </a:p>
          <a:p>
            <a:pPr marL="571500" algn="just">
              <a:spcBef>
                <a:spcPct val="0"/>
              </a:spcBef>
              <a:defRPr/>
            </a:pPr>
            <a:endParaRPr lang="en-GB" sz="1000" dirty="0" smtClean="0"/>
          </a:p>
          <a:p>
            <a:pPr marL="571500" algn="just">
              <a:spcBef>
                <a:spcPct val="0"/>
              </a:spcBef>
              <a:defRPr/>
            </a:pPr>
            <a:r>
              <a:rPr lang="en-GB" sz="2400" dirty="0" smtClean="0"/>
              <a:t>This is due to the logistical regression favouring the larger amount of non-events (0’s) compared to the smaller amount of events (1’s) when training the model.</a:t>
            </a:r>
          </a:p>
          <a:p>
            <a:pPr marL="571500" algn="just">
              <a:spcBef>
                <a:spcPct val="0"/>
              </a:spcBef>
              <a:defRPr/>
            </a:pPr>
            <a:endParaRPr lang="en-GB" sz="1000" dirty="0" smtClean="0"/>
          </a:p>
          <a:p>
            <a:pPr marL="571500" algn="just">
              <a:spcBef>
                <a:spcPct val="0"/>
              </a:spcBef>
              <a:defRPr/>
            </a:pPr>
            <a:r>
              <a:rPr lang="en-GB" sz="2400" dirty="0" smtClean="0"/>
              <a:t>King and Zeng (2001) found a similar problem with the logistical regression of rare-events and developed a methodology to solve this issue (R-package – ‘Zelig’).</a:t>
            </a:r>
          </a:p>
          <a:p>
            <a:pPr marL="571500" algn="just">
              <a:spcBef>
                <a:spcPct val="0"/>
              </a:spcBef>
              <a:defRPr/>
            </a:pPr>
            <a:endParaRPr lang="en-US" sz="1000" dirty="0"/>
          </a:p>
          <a:p>
            <a:pPr marL="571500" algn="just">
              <a:spcBef>
                <a:spcPct val="0"/>
              </a:spcBef>
              <a:defRPr/>
            </a:pPr>
            <a:r>
              <a:rPr lang="en-US" sz="2400" dirty="0"/>
              <a:t>There are three steps in the rare event logistical regression: </a:t>
            </a:r>
            <a:endParaRPr lang="en-US" sz="2400" dirty="0" smtClean="0"/>
          </a:p>
          <a:p>
            <a:pPr marL="971550" lvl="1" algn="just">
              <a:spcBef>
                <a:spcPct val="0"/>
              </a:spcBef>
              <a:defRPr/>
            </a:pPr>
            <a:r>
              <a:rPr lang="en-US" sz="2000" dirty="0" smtClean="0"/>
              <a:t>Make </a:t>
            </a:r>
            <a:r>
              <a:rPr lang="en-US" sz="2000" dirty="0"/>
              <a:t>use of endogenous stratified sampling where all the events are taken together with a random sample of non-events. </a:t>
            </a:r>
            <a:endParaRPr lang="en-US" sz="2000" dirty="0" smtClean="0"/>
          </a:p>
          <a:p>
            <a:pPr marL="971550" lvl="1" algn="just">
              <a:spcBef>
                <a:spcPct val="0"/>
              </a:spcBef>
              <a:defRPr/>
            </a:pPr>
            <a:r>
              <a:rPr lang="en-US" sz="2000" dirty="0" smtClean="0"/>
              <a:t>A </a:t>
            </a:r>
            <a:r>
              <a:rPr lang="en-US" sz="2000" dirty="0"/>
              <a:t>correction </a:t>
            </a:r>
            <a:r>
              <a:rPr lang="en-US" sz="2000" dirty="0" smtClean="0"/>
              <a:t>to </a:t>
            </a:r>
            <a:r>
              <a:rPr lang="en-US" sz="2000" dirty="0"/>
              <a:t>avoid the sampling </a:t>
            </a:r>
            <a:r>
              <a:rPr lang="en-US" sz="2000" dirty="0" smtClean="0"/>
              <a:t>bias on the intercept </a:t>
            </a:r>
          </a:p>
          <a:p>
            <a:pPr marL="971550" lvl="1" algn="just">
              <a:spcBef>
                <a:spcPct val="0"/>
              </a:spcBef>
              <a:defRPr/>
            </a:pPr>
            <a:r>
              <a:rPr lang="en-US" sz="2000" dirty="0" smtClean="0"/>
              <a:t>Underestimation </a:t>
            </a:r>
            <a:r>
              <a:rPr lang="en-US" sz="2000" dirty="0"/>
              <a:t>of probabilities is taken into account by adding a correction term to the estimated probabilities</a:t>
            </a:r>
            <a:endParaRPr lang="en-GB" sz="2000" dirty="0" smtClean="0"/>
          </a:p>
          <a:p>
            <a:pPr marL="228600" indent="0" algn="just">
              <a:spcBef>
                <a:spcPct val="0"/>
              </a:spcBef>
              <a:buFontTx/>
              <a:buNone/>
              <a:defRPr/>
            </a:pPr>
            <a:endParaRPr lang="en-GB"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6F2C3C-DB1E-4233-AE22-B982C741D564}" type="slidenum">
              <a:rPr lang="en-US" altLang="en-US" sz="1400" smtClean="0"/>
              <a:pPr>
                <a:spcBef>
                  <a:spcPct val="0"/>
                </a:spcBef>
                <a:buFontTx/>
                <a:buNone/>
              </a:pPr>
              <a:t>13</a:t>
            </a:fld>
            <a:endParaRPr lang="en-US"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Development of LTI</a:t>
            </a:r>
          </a:p>
        </p:txBody>
      </p:sp>
      <p:sp>
        <p:nvSpPr>
          <p:cNvPr id="3075" name="Content Placeholder 2"/>
          <p:cNvSpPr>
            <a:spLocks noGrp="1"/>
          </p:cNvSpPr>
          <p:nvPr>
            <p:ph idx="4294967295"/>
          </p:nvPr>
        </p:nvSpPr>
        <p:spPr>
          <a:xfrm>
            <a:off x="160338" y="796925"/>
            <a:ext cx="8812212" cy="5559425"/>
          </a:xfrm>
        </p:spPr>
        <p:txBody>
          <a:bodyPr/>
          <a:lstStyle/>
          <a:p>
            <a:pPr marL="571500" algn="just">
              <a:spcBef>
                <a:spcPct val="0"/>
              </a:spcBef>
              <a:defRPr/>
            </a:pPr>
            <a:r>
              <a:rPr lang="en-US" sz="2400" dirty="0"/>
              <a:t>In the development of the LTI, the following procedure was followed for the rare event logistical regression:</a:t>
            </a:r>
          </a:p>
          <a:p>
            <a:pPr marL="571500" algn="just">
              <a:spcBef>
                <a:spcPct val="0"/>
              </a:spcBef>
              <a:defRPr/>
            </a:pPr>
            <a:endParaRPr lang="en-US" sz="1200" dirty="0"/>
          </a:p>
          <a:p>
            <a:pPr marL="971550" lvl="1" algn="just">
              <a:spcBef>
                <a:spcPct val="0"/>
              </a:spcBef>
              <a:defRPr/>
            </a:pPr>
            <a:r>
              <a:rPr lang="en-US" sz="2200" dirty="0" smtClean="0"/>
              <a:t>Take </a:t>
            </a:r>
            <a:r>
              <a:rPr lang="en-US" sz="2200" dirty="0"/>
              <a:t>all events (1’s) in the dataset and select a random sample of an equal amount of non-events (0’s).</a:t>
            </a:r>
          </a:p>
          <a:p>
            <a:pPr marL="971550" lvl="1" algn="just">
              <a:spcBef>
                <a:spcPct val="0"/>
              </a:spcBef>
              <a:defRPr/>
            </a:pPr>
            <a:r>
              <a:rPr lang="en-US" sz="2200" dirty="0" smtClean="0"/>
              <a:t>Run </a:t>
            </a:r>
            <a:r>
              <a:rPr lang="en-US" sz="2200" dirty="0"/>
              <a:t>the ‘Zelig’ package to perform a rare event logistical regression with the bias correction and addition of the correction term.</a:t>
            </a:r>
          </a:p>
          <a:p>
            <a:pPr marL="971550" lvl="1" algn="just">
              <a:spcBef>
                <a:spcPct val="0"/>
              </a:spcBef>
              <a:defRPr/>
            </a:pPr>
            <a:r>
              <a:rPr lang="en-US" sz="2200" dirty="0" smtClean="0"/>
              <a:t>Repeat </a:t>
            </a:r>
            <a:r>
              <a:rPr lang="en-US" sz="2200" dirty="0"/>
              <a:t>the process 1000 times by selecting a new sample of non-events (0’s). The samples are taken with repetition, where the 0’s in the previous sample is added back into the dataset where there is the possibility that they can be chosen again</a:t>
            </a:r>
            <a:r>
              <a:rPr lang="en-US" sz="2200" dirty="0" smtClean="0"/>
              <a:t>.</a:t>
            </a:r>
          </a:p>
          <a:p>
            <a:pPr marL="971550" lvl="1" algn="just">
              <a:spcBef>
                <a:spcPct val="0"/>
              </a:spcBef>
              <a:defRPr/>
            </a:pPr>
            <a:endParaRPr lang="en-US" sz="1200" dirty="0"/>
          </a:p>
          <a:p>
            <a:pPr marL="571500" algn="just">
              <a:spcBef>
                <a:spcPct val="0"/>
              </a:spcBef>
              <a:defRPr/>
            </a:pPr>
            <a:r>
              <a:rPr lang="en-US" sz="2600" dirty="0"/>
              <a:t>The 1000 models are then combined by averaging their </a:t>
            </a:r>
            <a:r>
              <a:rPr lang="en-US" sz="2600" dirty="0" smtClean="0"/>
              <a:t>output (bootstrapping).</a:t>
            </a:r>
            <a:endParaRPr lang="en-US" sz="2600" dirty="0"/>
          </a:p>
          <a:p>
            <a:pPr marL="571500">
              <a:spcBef>
                <a:spcPct val="0"/>
              </a:spcBef>
              <a:defRPr/>
            </a:pPr>
            <a:endParaRPr lang="fr-FR" sz="2400" dirty="0" smtClean="0"/>
          </a:p>
          <a:p>
            <a:pPr marL="228600" indent="0">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564E82-7545-430B-A25F-0DF53706E078}" type="slidenum">
              <a:rPr lang="en-US" altLang="en-US" sz="1400" smtClean="0"/>
              <a:pPr>
                <a:spcBef>
                  <a:spcPct val="0"/>
                </a:spcBef>
                <a:buFontTx/>
                <a:buNone/>
              </a:pPr>
              <a:t>14</a:t>
            </a:fld>
            <a:endParaRPr lang="en-US" alt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Development of LTI</a:t>
            </a:r>
          </a:p>
        </p:txBody>
      </p:sp>
      <p:sp>
        <p:nvSpPr>
          <p:cNvPr id="3075" name="Content Placeholder 2"/>
          <p:cNvSpPr>
            <a:spLocks noGrp="1"/>
          </p:cNvSpPr>
          <p:nvPr>
            <p:ph idx="4294967295"/>
          </p:nvPr>
        </p:nvSpPr>
        <p:spPr>
          <a:xfrm>
            <a:off x="166688" y="933450"/>
            <a:ext cx="8810625" cy="530225"/>
          </a:xfrm>
        </p:spPr>
        <p:txBody>
          <a:bodyPr/>
          <a:lstStyle/>
          <a:p>
            <a:pPr marL="571500">
              <a:spcBef>
                <a:spcPct val="0"/>
              </a:spcBef>
              <a:defRPr/>
            </a:pPr>
            <a:r>
              <a:rPr lang="en-GB" sz="2400" dirty="0" smtClean="0"/>
              <a:t>The LTI is given by the following equation:</a:t>
            </a:r>
          </a:p>
          <a:p>
            <a:pPr marL="228600" indent="0">
              <a:spcBef>
                <a:spcPct val="0"/>
              </a:spcBef>
              <a:buFontTx/>
              <a:buNone/>
              <a:defRPr/>
            </a:pPr>
            <a:endParaRPr lang="en-US" sz="2000" dirty="0" smtClean="0"/>
          </a:p>
          <a:p>
            <a:pPr marL="228600" indent="0">
              <a:spcBef>
                <a:spcPct val="0"/>
              </a:spcBef>
              <a:buFontTx/>
              <a:buNone/>
              <a:defRPr/>
            </a:pPr>
            <a:endParaRPr lang="en-US" sz="2000" dirty="0" smtClean="0"/>
          </a:p>
          <a:p>
            <a:pPr marL="228600" indent="0">
              <a:spcBef>
                <a:spcPct val="0"/>
              </a:spcBef>
              <a:buFontTx/>
              <a:buNone/>
              <a:defRPr/>
            </a:pPr>
            <a:endParaRPr lang="en-US" sz="2000" dirty="0"/>
          </a:p>
          <a:p>
            <a:pPr marL="228600" indent="0">
              <a:spcBef>
                <a:spcPct val="0"/>
              </a:spcBef>
              <a:buFontTx/>
              <a:buNone/>
              <a:defRPr/>
            </a:pPr>
            <a:endParaRPr lang="en-GB"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6AD1D5-F792-4A2E-9B40-75077B3526A2}" type="slidenum">
              <a:rPr lang="en-US" altLang="en-US" sz="1400" smtClean="0"/>
              <a:pPr>
                <a:spcBef>
                  <a:spcPct val="0"/>
                </a:spcBef>
                <a:buFontTx/>
                <a:buNone/>
              </a:pPr>
              <a:t>15</a:t>
            </a:fld>
            <a:endParaRPr lang="en-US" altLang="en-US" sz="1400" smtClean="0"/>
          </a:p>
        </p:txBody>
      </p:sp>
      <p:graphicFrame>
        <p:nvGraphicFramePr>
          <p:cNvPr id="16390" name="Object 2"/>
          <p:cNvGraphicFramePr>
            <a:graphicFrameLocks noChangeAspect="1"/>
          </p:cNvGraphicFramePr>
          <p:nvPr/>
        </p:nvGraphicFramePr>
        <p:xfrm>
          <a:off x="1011238" y="1728788"/>
          <a:ext cx="7205662" cy="957262"/>
        </p:xfrm>
        <a:graphic>
          <a:graphicData uri="http://schemas.openxmlformats.org/presentationml/2006/ole">
            <mc:AlternateContent xmlns:mc="http://schemas.openxmlformats.org/markup-compatibility/2006">
              <mc:Choice xmlns:v="urn:schemas-microsoft-com:vml" Requires="v">
                <p:oleObj spid="_x0000_s16442" name="Equation" r:id="rId3" imgW="3009900" imgH="393700" progId="Equation.3">
                  <p:embed/>
                </p:oleObj>
              </mc:Choice>
              <mc:Fallback>
                <p:oleObj name="Equation" r:id="rId3" imgW="30099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1728788"/>
                        <a:ext cx="7205662" cy="957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nvGraphicFramePr>
        <p:xfrm>
          <a:off x="2055813" y="3228975"/>
          <a:ext cx="5032375" cy="3071810"/>
        </p:xfrm>
        <a:graphic>
          <a:graphicData uri="http://schemas.openxmlformats.org/drawingml/2006/table">
            <a:tbl>
              <a:tblPr firstRow="1" firstCol="1" bandRow="1"/>
              <a:tblGrid>
                <a:gridCol w="759433"/>
                <a:gridCol w="1756252"/>
                <a:gridCol w="710145"/>
                <a:gridCol w="1806545"/>
              </a:tblGrid>
              <a:tr h="392146">
                <a:tc gridSpan="2">
                  <a:txBody>
                    <a:bodyPr/>
                    <a:lstStyle/>
                    <a:p>
                      <a:pPr marL="0" marR="0" algn="ctr">
                        <a:spcBef>
                          <a:spcPts val="0"/>
                        </a:spcBef>
                        <a:spcAft>
                          <a:spcPts val="0"/>
                        </a:spcAft>
                      </a:pPr>
                      <a:r>
                        <a:rPr lang="en-US" sz="1600" b="1" u="sng" kern="1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SON</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marR="0" algn="ctr">
                        <a:spcBef>
                          <a:spcPts val="0"/>
                        </a:spcBef>
                        <a:spcAft>
                          <a:spcPts val="0"/>
                        </a:spcAft>
                      </a:pPr>
                      <a:r>
                        <a:rPr lang="en-US" sz="1600" b="1" u="sng" kern="1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DJF</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81.2564450094</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96.3739728597</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B</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-0.0000341603</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B</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-0.0003621305</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1.8711318175</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1.6498509643</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D</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-0.3075713873</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D</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-0.2744099332</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E</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-0.2004598804</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E</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-0.2538438647</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r>
              <a:tr h="392146">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F</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0.0218575175</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F</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0.0228283828</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a:noFill/>
                    </a:lnB>
                    <a:solidFill>
                      <a:schemeClr val="bg1"/>
                    </a:solidFill>
                  </a:tcPr>
                </a:tc>
              </a:tr>
              <a:tr h="326788">
                <a:tc>
                  <a:txBody>
                    <a:bodyPr/>
                    <a:lstStyle/>
                    <a:p>
                      <a:pPr marL="0" marR="0" algn="ctr">
                        <a:spcBef>
                          <a:spcPts val="0"/>
                        </a:spcBef>
                        <a:spcAft>
                          <a:spcPts val="0"/>
                        </a:spcAft>
                      </a:pPr>
                      <a:r>
                        <a:rPr lang="en-US" sz="1600" b="1"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G</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600" kern="10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-0.3076425065</a:t>
                      </a:r>
                      <a:endParaRPr lang="en-GB" sz="2400" kern="1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kern="1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G</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600" kern="1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-0.3646825175</a:t>
                      </a:r>
                      <a:endParaRPr lang="en-GB" sz="2400" kern="1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77" marR="6857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1573530" y="2859087"/>
            <a:ext cx="604647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SA cases</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16</a:t>
            </a:fld>
            <a:endParaRPr lang="en-US" altLang="en-US" sz="1400" smtClean="0"/>
          </a:p>
        </p:txBody>
      </p:sp>
    </p:spTree>
    <p:extLst>
      <p:ext uri="{BB962C8B-B14F-4D97-AF65-F5344CB8AC3E}">
        <p14:creationId xmlns:p14="http://schemas.microsoft.com/office/powerpoint/2010/main" val="1211605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20 December 2013</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4E83CD-5465-4BFC-9A6F-D1112655ABA3}" type="slidenum">
              <a:rPr lang="en-US" altLang="en-US" sz="1400" smtClean="0"/>
              <a:pPr>
                <a:spcBef>
                  <a:spcPct val="0"/>
                </a:spcBef>
                <a:buFontTx/>
                <a:buNone/>
              </a:pPr>
              <a:t>17</a:t>
            </a:fld>
            <a:endParaRPr lang="en-US" altLang="en-US" sz="1400" smtClean="0"/>
          </a:p>
        </p:txBody>
      </p:sp>
      <p:pic>
        <p:nvPicPr>
          <p:cNvPr id="1741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376363"/>
            <a:ext cx="4494212"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1371600"/>
            <a:ext cx="46323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5 December 2014</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18</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0"/>
            <a:ext cx="45069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365250"/>
            <a:ext cx="46323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14 October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19</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65250"/>
            <a:ext cx="4632961"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365250"/>
            <a:ext cx="4631266"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486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Introduction</a:t>
            </a:r>
          </a:p>
        </p:txBody>
      </p:sp>
      <p:sp>
        <p:nvSpPr>
          <p:cNvPr id="3075" name="Content Placeholder 2"/>
          <p:cNvSpPr>
            <a:spLocks noGrp="1"/>
          </p:cNvSpPr>
          <p:nvPr>
            <p:ph idx="4294967295"/>
          </p:nvPr>
        </p:nvSpPr>
        <p:spPr>
          <a:xfrm>
            <a:off x="160338" y="796925"/>
            <a:ext cx="8812212" cy="5105400"/>
          </a:xfrm>
        </p:spPr>
        <p:txBody>
          <a:bodyPr/>
          <a:lstStyle/>
          <a:p>
            <a:pPr marL="571500" algn="just">
              <a:spcBef>
                <a:spcPct val="0"/>
              </a:spcBef>
              <a:defRPr/>
            </a:pPr>
            <a:endParaRPr lang="en-US" sz="1000" dirty="0" smtClean="0"/>
          </a:p>
          <a:p>
            <a:pPr marL="228600" indent="0" algn="ctr">
              <a:spcBef>
                <a:spcPct val="0"/>
              </a:spcBef>
              <a:buNone/>
              <a:defRPr/>
            </a:pPr>
            <a:r>
              <a:rPr lang="en-US" sz="2400" dirty="0" smtClean="0"/>
              <a:t>Africa </a:t>
            </a:r>
            <a:r>
              <a:rPr lang="en-US" sz="2400" dirty="0"/>
              <a:t>is a lightning prone </a:t>
            </a:r>
            <a:r>
              <a:rPr lang="en-US" sz="2400" dirty="0" smtClean="0"/>
              <a:t>country</a:t>
            </a:r>
          </a:p>
          <a:p>
            <a:pPr marL="571500" algn="just">
              <a:spcBef>
                <a:spcPct val="0"/>
              </a:spcBef>
              <a:defRPr/>
            </a:pPr>
            <a:endParaRPr lang="en-US" sz="1100" dirty="0"/>
          </a:p>
          <a:p>
            <a:pPr marL="571500">
              <a:spcBef>
                <a:spcPct val="0"/>
              </a:spcBef>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defRPr/>
            </a:pPr>
            <a:endParaRPr lang="en-ZA" sz="2400" dirty="0" smtClean="0"/>
          </a:p>
          <a:p>
            <a:pPr eaLnBrk="1" hangingPunct="1">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2A39B1-4C9E-4025-ABAE-92A163C7A5C7}" type="slidenum">
              <a:rPr lang="en-US" altLang="en-US" sz="1400" smtClean="0"/>
              <a:pPr>
                <a:spcBef>
                  <a:spcPct val="0"/>
                </a:spcBef>
                <a:buFontTx/>
                <a:buNone/>
              </a:pPr>
              <a:t>2</a:t>
            </a:fld>
            <a:endParaRPr lang="en-US" altLang="en-US" sz="140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45" y="1655387"/>
            <a:ext cx="7993598" cy="5202613"/>
          </a:xfrm>
          <a:prstGeom prst="rect">
            <a:avLst/>
          </a:prstGeom>
        </p:spPr>
      </p:pic>
    </p:spTree>
    <p:extLst>
      <p:ext uri="{BB962C8B-B14F-4D97-AF65-F5344CB8AC3E}">
        <p14:creationId xmlns:p14="http://schemas.microsoft.com/office/powerpoint/2010/main" val="503787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Results</a:t>
            </a:r>
          </a:p>
        </p:txBody>
      </p:sp>
      <p:sp>
        <p:nvSpPr>
          <p:cNvPr id="19459" name="Content Placeholder 2"/>
          <p:cNvSpPr>
            <a:spLocks noGrp="1"/>
          </p:cNvSpPr>
          <p:nvPr>
            <p:ph idx="4294967295"/>
          </p:nvPr>
        </p:nvSpPr>
        <p:spPr>
          <a:xfrm>
            <a:off x="160338" y="796925"/>
            <a:ext cx="8812212" cy="5559425"/>
          </a:xfrm>
        </p:spPr>
        <p:txBody>
          <a:bodyPr/>
          <a:lstStyle/>
          <a:p>
            <a:pPr marL="228600" indent="0" algn="just">
              <a:spcBef>
                <a:spcPct val="0"/>
              </a:spcBef>
              <a:buFontTx/>
              <a:buNone/>
            </a:pPr>
            <a:endParaRPr lang="en-GB" altLang="en-US" sz="2400" smtClean="0"/>
          </a:p>
          <a:p>
            <a:pPr marL="228600" indent="0" algn="just">
              <a:spcBef>
                <a:spcPct val="0"/>
              </a:spcBef>
              <a:buFontTx/>
              <a:buNone/>
            </a:pPr>
            <a:endParaRPr lang="en-GB" altLang="en-US" sz="200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RES-PPT-SASAS-2015-GIJ002-001.1</a:t>
            </a:r>
            <a:endParaRPr lang="en-US" sz="1200" dirty="0">
              <a:solidFill>
                <a:schemeClr val="tx1">
                  <a:tint val="75000"/>
                </a:schemeClr>
              </a:solidFill>
              <a:latin typeface="+mn-lt"/>
            </a:endParaRP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C039B7-1642-45C1-9EC9-E5B61F5C92B6}" type="slidenum">
              <a:rPr lang="en-US" altLang="en-US" sz="1400" smtClean="0"/>
              <a:pPr>
                <a:spcBef>
                  <a:spcPct val="0"/>
                </a:spcBef>
                <a:buFontTx/>
                <a:buNone/>
              </a:pPr>
              <a:t>20</a:t>
            </a:fld>
            <a:endParaRPr lang="en-US" altLang="en-US" sz="1400" smtClean="0"/>
          </a:p>
        </p:txBody>
      </p:sp>
      <p:pic>
        <p:nvPicPr>
          <p:cNvPr id="194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7475" y="682625"/>
            <a:ext cx="6175375"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Results</a:t>
            </a:r>
          </a:p>
        </p:txBody>
      </p:sp>
      <p:sp>
        <p:nvSpPr>
          <p:cNvPr id="20483" name="Content Placeholder 2"/>
          <p:cNvSpPr>
            <a:spLocks noGrp="1"/>
          </p:cNvSpPr>
          <p:nvPr>
            <p:ph idx="4294967295"/>
          </p:nvPr>
        </p:nvSpPr>
        <p:spPr>
          <a:xfrm>
            <a:off x="160338" y="796925"/>
            <a:ext cx="8812212" cy="5559425"/>
          </a:xfrm>
        </p:spPr>
        <p:txBody>
          <a:bodyPr/>
          <a:lstStyle/>
          <a:p>
            <a:pPr marL="228600" indent="0" algn="just">
              <a:spcBef>
                <a:spcPct val="0"/>
              </a:spcBef>
              <a:buFontTx/>
              <a:buNone/>
            </a:pPr>
            <a:endParaRPr lang="en-GB" altLang="en-US" sz="2400" smtClean="0"/>
          </a:p>
          <a:p>
            <a:pPr marL="228600" indent="0" algn="just">
              <a:spcBef>
                <a:spcPct val="0"/>
              </a:spcBef>
              <a:buFontTx/>
              <a:buNone/>
            </a:pPr>
            <a:endParaRPr lang="en-GB" altLang="en-US" sz="200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RES-PPT-SASAS-2015-GIJ002-001.1</a:t>
            </a:r>
            <a:endParaRPr lang="en-US" sz="1200" dirty="0">
              <a:solidFill>
                <a:schemeClr val="tx1">
                  <a:tint val="75000"/>
                </a:schemeClr>
              </a:solidFill>
              <a:latin typeface="+mn-lt"/>
            </a:endParaRP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93666F-D024-4703-BBF0-CDFA1AC768D1}" type="slidenum">
              <a:rPr lang="en-US" altLang="en-US" sz="1400" smtClean="0"/>
              <a:pPr>
                <a:spcBef>
                  <a:spcPct val="0"/>
                </a:spcBef>
                <a:buFontTx/>
                <a:buNone/>
              </a:pPr>
              <a:t>21</a:t>
            </a:fld>
            <a:endParaRPr lang="en-US" altLang="en-US" sz="1400" smtClean="0"/>
          </a:p>
        </p:txBody>
      </p:sp>
      <p:pic>
        <p:nvPicPr>
          <p:cNvPr id="204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338" y="796925"/>
            <a:ext cx="595471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796925"/>
            <a:ext cx="28463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8925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1573530" y="2859087"/>
            <a:ext cx="604647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SADC cases</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22</a:t>
            </a:fld>
            <a:endParaRPr lang="en-US" altLang="en-US" sz="1400" smtClean="0"/>
          </a:p>
        </p:txBody>
      </p:sp>
    </p:spTree>
    <p:extLst>
      <p:ext uri="{BB962C8B-B14F-4D97-AF65-F5344CB8AC3E}">
        <p14:creationId xmlns:p14="http://schemas.microsoft.com/office/powerpoint/2010/main" val="109188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18 October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23</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626870"/>
            <a:ext cx="463296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628140"/>
            <a:ext cx="4631266"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9828" y="1162346"/>
            <a:ext cx="2233304" cy="307777"/>
          </a:xfrm>
          <a:prstGeom prst="rect">
            <a:avLst/>
          </a:prstGeom>
          <a:noFill/>
        </p:spPr>
        <p:txBody>
          <a:bodyPr wrap="none" rtlCol="0">
            <a:spAutoFit/>
          </a:bodyPr>
          <a:lstStyle/>
          <a:p>
            <a:r>
              <a:rPr lang="en-US" dirty="0" smtClean="0"/>
              <a:t>17 Oct forecast for 18 Oct</a:t>
            </a:r>
            <a:endParaRPr lang="en-GB" dirty="0"/>
          </a:p>
        </p:txBody>
      </p:sp>
      <p:sp>
        <p:nvSpPr>
          <p:cNvPr id="8" name="TextBox 7"/>
          <p:cNvSpPr txBox="1"/>
          <p:nvPr/>
        </p:nvSpPr>
        <p:spPr>
          <a:xfrm>
            <a:off x="6094396" y="1156116"/>
            <a:ext cx="1447832" cy="307777"/>
          </a:xfrm>
          <a:prstGeom prst="rect">
            <a:avLst/>
          </a:prstGeom>
          <a:noFill/>
        </p:spPr>
        <p:txBody>
          <a:bodyPr wrap="none" rtlCol="0">
            <a:spAutoFit/>
          </a:bodyPr>
          <a:lstStyle/>
          <a:p>
            <a:r>
              <a:rPr lang="en-US" dirty="0" smtClean="0"/>
              <a:t>18 Oct forecast</a:t>
            </a:r>
            <a:endParaRPr lang="en-GB" dirty="0"/>
          </a:p>
        </p:txBody>
      </p:sp>
    </p:spTree>
    <p:extLst>
      <p:ext uri="{BB962C8B-B14F-4D97-AF65-F5344CB8AC3E}">
        <p14:creationId xmlns:p14="http://schemas.microsoft.com/office/powerpoint/2010/main" val="47831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18 October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24</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63980"/>
            <a:ext cx="4632961"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365250"/>
            <a:ext cx="4631266"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467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3 November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25</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626870"/>
            <a:ext cx="463296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628140"/>
            <a:ext cx="4631266" cy="34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9828" y="1162346"/>
            <a:ext cx="2114681" cy="307777"/>
          </a:xfrm>
          <a:prstGeom prst="rect">
            <a:avLst/>
          </a:prstGeom>
          <a:noFill/>
        </p:spPr>
        <p:txBody>
          <a:bodyPr wrap="none" rtlCol="0">
            <a:spAutoFit/>
          </a:bodyPr>
          <a:lstStyle/>
          <a:p>
            <a:r>
              <a:rPr lang="en-US" dirty="0" smtClean="0"/>
              <a:t>2 Nov forecast for 3 Nov</a:t>
            </a:r>
            <a:endParaRPr lang="en-GB" dirty="0"/>
          </a:p>
        </p:txBody>
      </p:sp>
      <p:sp>
        <p:nvSpPr>
          <p:cNvPr id="8" name="TextBox 7"/>
          <p:cNvSpPr txBox="1"/>
          <p:nvPr/>
        </p:nvSpPr>
        <p:spPr>
          <a:xfrm>
            <a:off x="6094396" y="1156116"/>
            <a:ext cx="1338828" cy="307777"/>
          </a:xfrm>
          <a:prstGeom prst="rect">
            <a:avLst/>
          </a:prstGeom>
          <a:noFill/>
        </p:spPr>
        <p:txBody>
          <a:bodyPr wrap="none" rtlCol="0">
            <a:spAutoFit/>
          </a:bodyPr>
          <a:lstStyle/>
          <a:p>
            <a:r>
              <a:rPr lang="en-US" dirty="0" smtClean="0"/>
              <a:t>3 Nov forecast</a:t>
            </a:r>
            <a:endParaRPr lang="en-GB" dirty="0"/>
          </a:p>
        </p:txBody>
      </p:sp>
    </p:spTree>
    <p:extLst>
      <p:ext uri="{BB962C8B-B14F-4D97-AF65-F5344CB8AC3E}">
        <p14:creationId xmlns:p14="http://schemas.microsoft.com/office/powerpoint/2010/main" val="404124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3 November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26</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63980"/>
            <a:ext cx="463296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365250"/>
            <a:ext cx="4631266" cy="34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049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4 November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27</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626870"/>
            <a:ext cx="463296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628140"/>
            <a:ext cx="4631265" cy="34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9828" y="1162346"/>
            <a:ext cx="2114681" cy="307777"/>
          </a:xfrm>
          <a:prstGeom prst="rect">
            <a:avLst/>
          </a:prstGeom>
          <a:noFill/>
        </p:spPr>
        <p:txBody>
          <a:bodyPr wrap="none" rtlCol="0">
            <a:spAutoFit/>
          </a:bodyPr>
          <a:lstStyle/>
          <a:p>
            <a:r>
              <a:rPr lang="en-US" dirty="0"/>
              <a:t>3</a:t>
            </a:r>
            <a:r>
              <a:rPr lang="en-US" dirty="0" smtClean="0"/>
              <a:t> Nov forecast for 4 Nov</a:t>
            </a:r>
            <a:endParaRPr lang="en-GB" dirty="0"/>
          </a:p>
        </p:txBody>
      </p:sp>
      <p:sp>
        <p:nvSpPr>
          <p:cNvPr id="8" name="TextBox 7"/>
          <p:cNvSpPr txBox="1"/>
          <p:nvPr/>
        </p:nvSpPr>
        <p:spPr>
          <a:xfrm>
            <a:off x="6094396" y="1156116"/>
            <a:ext cx="1338828" cy="307777"/>
          </a:xfrm>
          <a:prstGeom prst="rect">
            <a:avLst/>
          </a:prstGeom>
          <a:noFill/>
        </p:spPr>
        <p:txBody>
          <a:bodyPr wrap="none" rtlCol="0">
            <a:spAutoFit/>
          </a:bodyPr>
          <a:lstStyle/>
          <a:p>
            <a:r>
              <a:rPr lang="en-US" dirty="0"/>
              <a:t>4</a:t>
            </a:r>
            <a:r>
              <a:rPr lang="en-US" dirty="0" smtClean="0"/>
              <a:t> Nov forecast</a:t>
            </a:r>
            <a:endParaRPr lang="en-GB" dirty="0"/>
          </a:p>
        </p:txBody>
      </p:sp>
    </p:spTree>
    <p:extLst>
      <p:ext uri="{BB962C8B-B14F-4D97-AF65-F5344CB8AC3E}">
        <p14:creationId xmlns:p14="http://schemas.microsoft.com/office/powerpoint/2010/main" val="267092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4 November 2015</a:t>
            </a:r>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83030-AD81-4687-A353-58EC098798FC}" type="slidenum">
              <a:rPr lang="en-US" altLang="en-US" sz="1400" smtClean="0"/>
              <a:pPr>
                <a:spcBef>
                  <a:spcPct val="0"/>
                </a:spcBef>
                <a:buFontTx/>
                <a:buNone/>
              </a:pPr>
              <a:t>28</a:t>
            </a:fld>
            <a:endParaRPr lang="en-US" altLang="en-US" sz="1400" smtClean="0"/>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363980"/>
            <a:ext cx="463296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02679" y="1365250"/>
            <a:ext cx="4631265" cy="34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72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RSMC website</a:t>
            </a:r>
          </a:p>
        </p:txBody>
      </p:sp>
      <p:sp>
        <p:nvSpPr>
          <p:cNvPr id="21507" name="Content Placeholder 2"/>
          <p:cNvSpPr>
            <a:spLocks noGrp="1"/>
          </p:cNvSpPr>
          <p:nvPr>
            <p:ph idx="4294967295"/>
          </p:nvPr>
        </p:nvSpPr>
        <p:spPr>
          <a:xfrm>
            <a:off x="95250" y="796925"/>
            <a:ext cx="8931275" cy="5105400"/>
          </a:xfrm>
        </p:spPr>
        <p:txBody>
          <a:bodyPr/>
          <a:lstStyle/>
          <a:p>
            <a:pPr marL="571500">
              <a:spcBef>
                <a:spcPct val="0"/>
              </a:spcBef>
            </a:pPr>
            <a:r>
              <a:rPr lang="en-US" altLang="en-US" sz="2400" dirty="0" smtClean="0"/>
              <a:t>Available on RSMC website at ~06:45 GMT</a:t>
            </a:r>
            <a:endParaRPr lang="en-ZA" altLang="en-US" sz="24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D0A519-3F99-41AD-AA25-B47F1A7557B2}" type="slidenum">
              <a:rPr lang="en-US" altLang="en-US" sz="1400" smtClean="0"/>
              <a:pPr>
                <a:spcBef>
                  <a:spcPct val="0"/>
                </a:spcBef>
                <a:buFontTx/>
                <a:buNone/>
              </a:pPr>
              <a:t>29</a:t>
            </a:fld>
            <a:endParaRPr lang="en-US" altLang="en-US" sz="1400" smtClean="0"/>
          </a:p>
        </p:txBody>
      </p:sp>
      <p:pic>
        <p:nvPicPr>
          <p:cNvPr id="3" name="Picture 2"/>
          <p:cNvPicPr>
            <a:picLocks noChangeAspect="1"/>
          </p:cNvPicPr>
          <p:nvPr/>
        </p:nvPicPr>
        <p:blipFill>
          <a:blip r:embed="rId3"/>
          <a:stretch>
            <a:fillRect/>
          </a:stretch>
        </p:blipFill>
        <p:spPr>
          <a:xfrm>
            <a:off x="2056023" y="1371600"/>
            <a:ext cx="5031953" cy="5486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Introduction</a:t>
            </a:r>
          </a:p>
        </p:txBody>
      </p:sp>
      <p:sp>
        <p:nvSpPr>
          <p:cNvPr id="3075" name="Content Placeholder 2"/>
          <p:cNvSpPr>
            <a:spLocks noGrp="1"/>
          </p:cNvSpPr>
          <p:nvPr>
            <p:ph idx="4294967295"/>
          </p:nvPr>
        </p:nvSpPr>
        <p:spPr>
          <a:xfrm>
            <a:off x="160338" y="796925"/>
            <a:ext cx="8812212" cy="5105400"/>
          </a:xfrm>
        </p:spPr>
        <p:txBody>
          <a:bodyPr/>
          <a:lstStyle/>
          <a:p>
            <a:pPr marL="571500" algn="just">
              <a:spcBef>
                <a:spcPct val="0"/>
              </a:spcBef>
              <a:defRPr/>
            </a:pPr>
            <a:endParaRPr lang="en-US" sz="1100" dirty="0"/>
          </a:p>
          <a:p>
            <a:pPr marL="571500" algn="just">
              <a:spcBef>
                <a:spcPct val="0"/>
              </a:spcBef>
              <a:defRPr/>
            </a:pPr>
            <a:r>
              <a:rPr lang="en-US" sz="2400" dirty="0" smtClean="0"/>
              <a:t>Lightning </a:t>
            </a:r>
            <a:r>
              <a:rPr lang="en-US" sz="2400" dirty="0" smtClean="0"/>
              <a:t>causes numerous deaths and injuries each year</a:t>
            </a:r>
          </a:p>
          <a:p>
            <a:pPr marL="971550" lvl="1" algn="just">
              <a:spcBef>
                <a:spcPct val="0"/>
              </a:spcBef>
              <a:defRPr/>
            </a:pPr>
            <a:r>
              <a:rPr lang="en-US" sz="2000" dirty="0" smtClean="0"/>
              <a:t>Estimated 24 000 deaths annually</a:t>
            </a:r>
          </a:p>
          <a:p>
            <a:pPr marL="971550" lvl="1" algn="just">
              <a:spcBef>
                <a:spcPct val="0"/>
              </a:spcBef>
              <a:defRPr/>
            </a:pPr>
            <a:r>
              <a:rPr lang="en-US" sz="2000" dirty="0" smtClean="0"/>
              <a:t>Estimated 240 000 injuries </a:t>
            </a:r>
            <a:endParaRPr lang="en-US" sz="2000" dirty="0"/>
          </a:p>
          <a:p>
            <a:pPr marL="571500" algn="just">
              <a:spcBef>
                <a:spcPct val="0"/>
              </a:spcBef>
              <a:defRPr/>
            </a:pPr>
            <a:endParaRPr lang="en-US" sz="1100" dirty="0"/>
          </a:p>
          <a:p>
            <a:pPr marL="571500" algn="just">
              <a:spcBef>
                <a:spcPct val="0"/>
              </a:spcBef>
              <a:defRPr/>
            </a:pPr>
            <a:r>
              <a:rPr lang="en-US" sz="2400" dirty="0"/>
              <a:t>Insurance claims due to lightning amount to </a:t>
            </a:r>
            <a:r>
              <a:rPr lang="en-US" sz="2400" dirty="0" smtClean="0"/>
              <a:t>millions of dollars each year</a:t>
            </a:r>
          </a:p>
          <a:p>
            <a:pPr marL="971550" lvl="1" algn="just">
              <a:spcBef>
                <a:spcPct val="0"/>
              </a:spcBef>
              <a:defRPr/>
            </a:pPr>
            <a:r>
              <a:rPr lang="en-US" sz="2000" dirty="0" smtClean="0"/>
              <a:t>&gt; $1 billion in the USA</a:t>
            </a:r>
          </a:p>
          <a:p>
            <a:pPr marL="971550" lvl="1" algn="just">
              <a:spcBef>
                <a:spcPct val="0"/>
              </a:spcBef>
              <a:defRPr/>
            </a:pPr>
            <a:r>
              <a:rPr lang="en-US" sz="2000" dirty="0" smtClean="0"/>
              <a:t>&gt; R 500 million in SA</a:t>
            </a:r>
            <a:endParaRPr lang="en-US" sz="2000" dirty="0"/>
          </a:p>
          <a:p>
            <a:pPr marL="571500" algn="just">
              <a:spcBef>
                <a:spcPct val="0"/>
              </a:spcBef>
              <a:defRPr/>
            </a:pPr>
            <a:endParaRPr lang="en-US" sz="1100" dirty="0"/>
          </a:p>
          <a:p>
            <a:pPr marL="571500" algn="just">
              <a:spcBef>
                <a:spcPct val="0"/>
              </a:spcBef>
              <a:defRPr/>
            </a:pPr>
            <a:r>
              <a:rPr lang="en-US" sz="2400" dirty="0" smtClean="0"/>
              <a:t>A large percentage of power outages reported by power utilities are due to lightning</a:t>
            </a:r>
          </a:p>
          <a:p>
            <a:pPr marL="571500" algn="just">
              <a:spcBef>
                <a:spcPct val="0"/>
              </a:spcBef>
              <a:defRPr/>
            </a:pPr>
            <a:endParaRPr lang="en-US" sz="1100" dirty="0"/>
          </a:p>
          <a:p>
            <a:pPr marL="571500" algn="just">
              <a:spcBef>
                <a:spcPct val="0"/>
              </a:spcBef>
              <a:defRPr/>
            </a:pPr>
            <a:r>
              <a:rPr lang="en-US" sz="2400" dirty="0" smtClean="0"/>
              <a:t>Many more…</a:t>
            </a:r>
            <a:endParaRPr lang="en-US" sz="2400" dirty="0" smtClean="0"/>
          </a:p>
          <a:p>
            <a:pPr marL="571500" algn="just">
              <a:spcBef>
                <a:spcPct val="0"/>
              </a:spcBef>
              <a:defRPr/>
            </a:pPr>
            <a:endParaRPr lang="en-US" sz="1100" dirty="0"/>
          </a:p>
          <a:p>
            <a:pPr marL="571500" algn="just">
              <a:spcBef>
                <a:spcPct val="0"/>
              </a:spcBef>
              <a:defRPr/>
            </a:pPr>
            <a:r>
              <a:rPr lang="en-US" sz="2400" u="sng" dirty="0">
                <a:solidFill>
                  <a:srgbClr val="FF0000"/>
                </a:solidFill>
              </a:rPr>
              <a:t>There is a need to </a:t>
            </a:r>
            <a:r>
              <a:rPr lang="en-US" sz="2400" u="sng" dirty="0" smtClean="0">
                <a:solidFill>
                  <a:srgbClr val="FF0000"/>
                </a:solidFill>
              </a:rPr>
              <a:t>forecast </a:t>
            </a:r>
            <a:r>
              <a:rPr lang="en-US" sz="2400" u="sng" dirty="0">
                <a:solidFill>
                  <a:srgbClr val="FF0000"/>
                </a:solidFill>
              </a:rPr>
              <a:t>the areas where lightning can </a:t>
            </a:r>
            <a:r>
              <a:rPr lang="en-US" sz="2400" u="sng" dirty="0" smtClean="0">
                <a:solidFill>
                  <a:srgbClr val="FF0000"/>
                </a:solidFill>
              </a:rPr>
              <a:t> be </a:t>
            </a:r>
            <a:r>
              <a:rPr lang="en-US" sz="2400" u="sng" dirty="0">
                <a:solidFill>
                  <a:srgbClr val="FF0000"/>
                </a:solidFill>
              </a:rPr>
              <a:t>a threat to ensure the protection of people and </a:t>
            </a:r>
            <a:r>
              <a:rPr lang="en-US" sz="2400" u="sng" dirty="0" smtClean="0">
                <a:solidFill>
                  <a:srgbClr val="FF0000"/>
                </a:solidFill>
              </a:rPr>
              <a:t>property.</a:t>
            </a:r>
            <a:endParaRPr lang="en-US" sz="2400" u="sng" dirty="0">
              <a:solidFill>
                <a:srgbClr val="FF0000"/>
              </a:solidFill>
            </a:endParaRPr>
          </a:p>
          <a:p>
            <a:pPr marL="571500">
              <a:spcBef>
                <a:spcPct val="0"/>
              </a:spcBef>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defRPr/>
            </a:pPr>
            <a:endParaRPr lang="en-ZA" sz="2400" dirty="0" smtClean="0"/>
          </a:p>
          <a:p>
            <a:pPr eaLnBrk="1" hangingPunct="1">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2A39B1-4C9E-4025-ABAE-92A163C7A5C7}" type="slidenum">
              <a:rPr lang="en-US" altLang="en-US" sz="1400" smtClean="0"/>
              <a:pPr>
                <a:spcBef>
                  <a:spcPct val="0"/>
                </a:spcBef>
                <a:buFontTx/>
                <a:buNone/>
              </a:pPr>
              <a:t>3</a:t>
            </a:fld>
            <a:endParaRPr lang="en-US" altLang="en-US" sz="1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Conclusions</a:t>
            </a:r>
          </a:p>
        </p:txBody>
      </p:sp>
      <p:sp>
        <p:nvSpPr>
          <p:cNvPr id="21507" name="Content Placeholder 2"/>
          <p:cNvSpPr>
            <a:spLocks noGrp="1"/>
          </p:cNvSpPr>
          <p:nvPr>
            <p:ph idx="4294967295"/>
          </p:nvPr>
        </p:nvSpPr>
        <p:spPr>
          <a:xfrm>
            <a:off x="95250" y="796925"/>
            <a:ext cx="8931275" cy="5105400"/>
          </a:xfrm>
        </p:spPr>
        <p:txBody>
          <a:bodyPr/>
          <a:lstStyle/>
          <a:p>
            <a:pPr marL="571500">
              <a:spcBef>
                <a:spcPct val="0"/>
              </a:spcBef>
            </a:pPr>
            <a:endParaRPr lang="en-US" altLang="en-US" sz="2400" dirty="0" smtClean="0"/>
          </a:p>
          <a:p>
            <a:pPr marL="571500">
              <a:spcBef>
                <a:spcPct val="0"/>
              </a:spcBef>
            </a:pPr>
            <a:r>
              <a:rPr lang="en-US" altLang="en-US" sz="2400" dirty="0" smtClean="0"/>
              <a:t>A </a:t>
            </a:r>
            <a:r>
              <a:rPr lang="en-US" altLang="en-US" sz="2400" dirty="0" smtClean="0"/>
              <a:t>new NWP-based LTI was developed for SA</a:t>
            </a:r>
            <a:r>
              <a:rPr lang="en-US" altLang="en-US" sz="2400" dirty="0" smtClean="0"/>
              <a:t>.</a:t>
            </a:r>
          </a:p>
          <a:p>
            <a:pPr marL="571500">
              <a:spcBef>
                <a:spcPct val="0"/>
              </a:spcBef>
            </a:pPr>
            <a:endParaRPr lang="en-US" altLang="en-US" sz="1200" dirty="0" smtClean="0"/>
          </a:p>
          <a:p>
            <a:pPr marL="571500">
              <a:spcBef>
                <a:spcPct val="0"/>
              </a:spcBef>
            </a:pPr>
            <a:r>
              <a:rPr lang="en-US" altLang="en-US" sz="2400" dirty="0" smtClean="0"/>
              <a:t>Verification indicates that the LTI discriminates well between areas where lightning did and did not occur</a:t>
            </a:r>
            <a:r>
              <a:rPr lang="en-US" altLang="en-US" sz="2400" dirty="0" smtClean="0"/>
              <a:t>.</a:t>
            </a:r>
          </a:p>
          <a:p>
            <a:pPr marL="571500">
              <a:spcBef>
                <a:spcPct val="0"/>
              </a:spcBef>
            </a:pPr>
            <a:endParaRPr lang="en-US" altLang="en-US" sz="1200" dirty="0"/>
          </a:p>
          <a:p>
            <a:pPr marL="571500">
              <a:spcBef>
                <a:spcPct val="0"/>
              </a:spcBef>
            </a:pPr>
            <a:r>
              <a:rPr lang="en-US" altLang="en-US" sz="2400" dirty="0" smtClean="0"/>
              <a:t>The LTI was also extended to cover the SADC region</a:t>
            </a:r>
          </a:p>
          <a:p>
            <a:pPr marL="571500">
              <a:spcBef>
                <a:spcPct val="0"/>
              </a:spcBef>
            </a:pPr>
            <a:endParaRPr lang="en-US" altLang="en-US" sz="1200" dirty="0"/>
          </a:p>
          <a:p>
            <a:pPr marL="571500">
              <a:spcBef>
                <a:spcPct val="0"/>
              </a:spcBef>
            </a:pPr>
            <a:r>
              <a:rPr lang="en-US" altLang="en-US" sz="2400" dirty="0" smtClean="0"/>
              <a:t>Forecast for day 1 and day 2 available at ~06:45 UTC</a:t>
            </a:r>
            <a:endParaRPr lang="en-US" altLang="en-US" sz="2400" dirty="0" smtClean="0"/>
          </a:p>
          <a:p>
            <a:pPr marL="571500">
              <a:spcBef>
                <a:spcPct val="0"/>
              </a:spcBef>
            </a:pPr>
            <a:endParaRPr lang="en-US" altLang="en-US" sz="1200" dirty="0" smtClean="0"/>
          </a:p>
          <a:p>
            <a:pPr marL="571500">
              <a:spcBef>
                <a:spcPct val="0"/>
              </a:spcBef>
            </a:pPr>
            <a:r>
              <a:rPr lang="en-US" altLang="en-US" sz="2400" dirty="0" smtClean="0"/>
              <a:t>The LTI can be a valuable </a:t>
            </a:r>
            <a:r>
              <a:rPr lang="en-US" altLang="en-US" sz="2400" dirty="0" smtClean="0"/>
              <a:t>additional tool </a:t>
            </a:r>
            <a:r>
              <a:rPr lang="en-US" altLang="en-US" sz="2400" dirty="0" smtClean="0"/>
              <a:t>to implement operationally to weather forecasters.</a:t>
            </a:r>
            <a:endParaRPr lang="en-ZA" altLang="en-US" sz="24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D0A519-3F99-41AD-AA25-B47F1A7557B2}" type="slidenum">
              <a:rPr lang="en-US" altLang="en-US" sz="1400" smtClean="0"/>
              <a:pPr>
                <a:spcBef>
                  <a:spcPct val="0"/>
                </a:spcBef>
                <a:buFontTx/>
                <a:buNone/>
              </a:pPr>
              <a:t>30</a:t>
            </a:fld>
            <a:endParaRPr lang="en-US" altLang="en-US" sz="1400" smtClean="0"/>
          </a:p>
        </p:txBody>
      </p:sp>
    </p:spTree>
    <p:extLst>
      <p:ext uri="{BB962C8B-B14F-4D97-AF65-F5344CB8AC3E}">
        <p14:creationId xmlns:p14="http://schemas.microsoft.com/office/powerpoint/2010/main" val="3475407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95250" y="649288"/>
            <a:ext cx="8931275" cy="5105400"/>
          </a:xfrm>
        </p:spPr>
        <p:txBody>
          <a:bodyPr/>
          <a:lstStyle/>
          <a:p>
            <a:pPr marL="228600" indent="0" algn="ctr">
              <a:spcBef>
                <a:spcPct val="0"/>
              </a:spcBef>
              <a:buFontTx/>
              <a:buNone/>
            </a:pPr>
            <a:r>
              <a:rPr lang="en-ZA" altLang="en-US" smtClean="0">
                <a:solidFill>
                  <a:srgbClr val="0070C0"/>
                </a:solidFill>
              </a:rPr>
              <a:t>Thank you!</a:t>
            </a:r>
          </a:p>
        </p:txBody>
      </p:sp>
      <p:sp>
        <p:nvSpPr>
          <p:cNvPr id="4" name="Footer Placeholder 3"/>
          <p:cNvSpPr>
            <a:spLocks noGrp="1"/>
          </p:cNvSpPr>
          <p:nvPr>
            <p:ph type="ftr" sz="quarter" idx="11"/>
          </p:nvPr>
        </p:nvSpPr>
        <p:spPr>
          <a:xfrm>
            <a:off x="923925" y="6437313"/>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235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3298B7-34A5-4314-ACF8-8FEB6996475C}" type="slidenum">
              <a:rPr lang="en-US" altLang="en-US" sz="1400" smtClean="0"/>
              <a:pPr>
                <a:spcBef>
                  <a:spcPct val="0"/>
                </a:spcBef>
                <a:buFontTx/>
                <a:buNone/>
              </a:pPr>
              <a:t>31</a:t>
            </a:fld>
            <a:endParaRPr lang="en-US" altLang="en-US" sz="1400" smtClean="0"/>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409700"/>
            <a:ext cx="7397750" cy="493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Introduction</a:t>
            </a:r>
          </a:p>
        </p:txBody>
      </p:sp>
      <p:sp>
        <p:nvSpPr>
          <p:cNvPr id="3075" name="Content Placeholder 2"/>
          <p:cNvSpPr>
            <a:spLocks noGrp="1"/>
          </p:cNvSpPr>
          <p:nvPr>
            <p:ph idx="4294967295"/>
          </p:nvPr>
        </p:nvSpPr>
        <p:spPr>
          <a:xfrm>
            <a:off x="328613" y="803275"/>
            <a:ext cx="8486775" cy="5403850"/>
          </a:xfrm>
        </p:spPr>
        <p:txBody>
          <a:bodyPr/>
          <a:lstStyle/>
          <a:p>
            <a:pPr algn="just" eaLnBrk="1" hangingPunct="1">
              <a:defRPr/>
            </a:pPr>
            <a:r>
              <a:rPr lang="en-ZA" sz="2400" dirty="0" smtClean="0"/>
              <a:t>The NWS Grand Junction office in Colorado developed a product that uses numerical weather prediction model fields to calculate a lightning potential index (LPI).</a:t>
            </a:r>
          </a:p>
          <a:p>
            <a:pPr algn="just" eaLnBrk="1" hangingPunct="1">
              <a:defRPr/>
            </a:pPr>
            <a:endParaRPr lang="en-ZA" sz="800" dirty="0" smtClean="0"/>
          </a:p>
          <a:p>
            <a:pPr algn="just" eaLnBrk="1" hangingPunct="1">
              <a:defRPr/>
            </a:pPr>
            <a:r>
              <a:rPr lang="en-ZA" sz="2400" dirty="0" smtClean="0"/>
              <a:t>The product gives an outlook for the day of where the lightning threat can be considered high.</a:t>
            </a:r>
          </a:p>
          <a:p>
            <a:pPr marL="571500" fontAlgn="auto">
              <a:spcBef>
                <a:spcPts val="0"/>
              </a:spcBef>
              <a:spcAft>
                <a:spcPts val="0"/>
              </a:spcAft>
              <a:buFont typeface="Arial" pitchFamily="34" charset="0"/>
              <a:buChar char="•"/>
              <a:defRPr/>
            </a:pPr>
            <a:endParaRPr lang="en-ZA" sz="2400" dirty="0" smtClean="0"/>
          </a:p>
          <a:p>
            <a:pPr algn="just" eaLnBrk="1" hangingPunct="1">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2400" dirty="0" smtClean="0"/>
          </a:p>
          <a:p>
            <a:pPr algn="just" eaLnBrk="1" hangingPunct="1">
              <a:buFontTx/>
              <a:buNone/>
              <a:defRPr/>
            </a:pPr>
            <a:endParaRPr lang="en-ZA" sz="1000" dirty="0" smtClean="0"/>
          </a:p>
          <a:p>
            <a:pPr algn="just" eaLnBrk="1" hangingPunct="1">
              <a:buFontTx/>
              <a:buNone/>
              <a:defRPr/>
            </a:pPr>
            <a:endParaRPr lang="en-ZA" sz="1400" dirty="0" smtClean="0"/>
          </a:p>
          <a:p>
            <a:pPr algn="ctr" eaLnBrk="1" hangingPunct="1">
              <a:buFontTx/>
              <a:buNone/>
              <a:defRPr/>
            </a:pPr>
            <a:endParaRPr lang="en-ZA" sz="2000" dirty="0" smtClean="0"/>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148D18-068A-4081-8B6A-7621705B2466}" type="slidenum">
              <a:rPr lang="en-US" altLang="en-US" sz="1400" smtClean="0"/>
              <a:pPr>
                <a:spcBef>
                  <a:spcPct val="0"/>
                </a:spcBef>
                <a:buFontTx/>
                <a:buNone/>
              </a:pPr>
              <a:t>4</a:t>
            </a:fld>
            <a:endParaRPr lang="en-US" altLang="en-US" sz="1400" smtClean="0"/>
          </a:p>
        </p:txBody>
      </p:sp>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3049588"/>
            <a:ext cx="3343275" cy="347821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Box 1"/>
          <p:cNvSpPr txBox="1">
            <a:spLocks noChangeArrowheads="1"/>
          </p:cNvSpPr>
          <p:nvPr/>
        </p:nvSpPr>
        <p:spPr bwMode="auto">
          <a:xfrm>
            <a:off x="4705350" y="6521450"/>
            <a:ext cx="44386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ZA" altLang="en-US" sz="1200"/>
              <a:t>Source: </a:t>
            </a:r>
            <a:r>
              <a:rPr lang="en-US" altLang="en-US" sz="1200">
                <a:hlinkClick r:id="rId3"/>
              </a:rPr>
              <a:t>http://www.crh.noaa.gov/gjt/?n=lightningpotentialindex</a:t>
            </a:r>
            <a:endParaRPr lang="en-ZA" altLang="en-US" sz="1200"/>
          </a:p>
          <a:p>
            <a:pPr>
              <a:spcBef>
                <a:spcPct val="0"/>
              </a:spcBef>
              <a:buFontTx/>
              <a:buNone/>
            </a:pPr>
            <a:endParaRPr lang="en-US" altLang="en-US" sz="1400"/>
          </a:p>
        </p:txBody>
      </p:sp>
      <p:pic>
        <p:nvPicPr>
          <p:cNvPr id="51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3387725"/>
            <a:ext cx="746125" cy="111442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3135313"/>
            <a:ext cx="46640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Introduction</a:t>
            </a:r>
          </a:p>
        </p:txBody>
      </p:sp>
      <p:sp>
        <p:nvSpPr>
          <p:cNvPr id="6147" name="Content Placeholder 2"/>
          <p:cNvSpPr>
            <a:spLocks noGrp="1"/>
          </p:cNvSpPr>
          <p:nvPr>
            <p:ph idx="4294967295"/>
          </p:nvPr>
        </p:nvSpPr>
        <p:spPr>
          <a:xfrm>
            <a:off x="160338" y="796925"/>
            <a:ext cx="8812212" cy="5105400"/>
          </a:xfrm>
        </p:spPr>
        <p:txBody>
          <a:bodyPr/>
          <a:lstStyle/>
          <a:p>
            <a:pPr marL="571500">
              <a:spcBef>
                <a:spcPct val="0"/>
              </a:spcBef>
            </a:pPr>
            <a:r>
              <a:rPr lang="en-US" altLang="en-US" sz="2400" dirty="0" smtClean="0"/>
              <a:t>Previously it was shown that the NWS LPI can be useful to identify the areas where lightning may </a:t>
            </a:r>
            <a:r>
              <a:rPr lang="en-US" altLang="en-US" sz="2400" dirty="0" smtClean="0"/>
              <a:t>occur in SA </a:t>
            </a: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2400" dirty="0" smtClean="0"/>
          </a:p>
          <a:p>
            <a:pPr marL="571500">
              <a:spcBef>
                <a:spcPct val="0"/>
              </a:spcBef>
            </a:pPr>
            <a:endParaRPr lang="en-US" altLang="en-US" sz="1100" dirty="0" smtClean="0"/>
          </a:p>
          <a:p>
            <a:pPr marL="571500">
              <a:spcBef>
                <a:spcPct val="0"/>
              </a:spcBef>
            </a:pPr>
            <a:endParaRPr lang="en-US" altLang="en-US" sz="2400" dirty="0" smtClean="0"/>
          </a:p>
          <a:p>
            <a:pPr marL="571500">
              <a:spcBef>
                <a:spcPct val="0"/>
              </a:spcBef>
            </a:pPr>
            <a:r>
              <a:rPr lang="en-US" altLang="en-US" sz="2400" dirty="0" smtClean="0"/>
              <a:t>This LPI was however designed for conditions in the USA and with a different NWP model.</a:t>
            </a:r>
          </a:p>
          <a:p>
            <a:pPr marL="571500">
              <a:spcBef>
                <a:spcPct val="0"/>
              </a:spcBef>
            </a:pPr>
            <a:endParaRPr lang="en-US" altLang="en-US" sz="1100" dirty="0" smtClean="0"/>
          </a:p>
          <a:p>
            <a:pPr marL="571500">
              <a:spcBef>
                <a:spcPct val="0"/>
              </a:spcBef>
            </a:pPr>
            <a:endParaRPr lang="en-ZA" altLang="en-US" sz="24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E952ED-18E4-496C-8473-A117C839D8B0}" type="slidenum">
              <a:rPr lang="en-US" altLang="en-US" sz="1400" smtClean="0"/>
              <a:pPr>
                <a:spcBef>
                  <a:spcPct val="0"/>
                </a:spcBef>
                <a:buFontTx/>
                <a:buNone/>
              </a:pPr>
              <a:t>5</a:t>
            </a:fld>
            <a:endParaRPr lang="en-US" altLang="en-US" sz="1400" smtClean="0"/>
          </a:p>
        </p:txBody>
      </p:sp>
      <p:pic>
        <p:nvPicPr>
          <p:cNvPr id="61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808163"/>
            <a:ext cx="67119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Introduction</a:t>
            </a:r>
          </a:p>
        </p:txBody>
      </p:sp>
      <p:sp>
        <p:nvSpPr>
          <p:cNvPr id="7171" name="Content Placeholder 2"/>
          <p:cNvSpPr>
            <a:spLocks noGrp="1"/>
          </p:cNvSpPr>
          <p:nvPr>
            <p:ph idx="4294967295"/>
          </p:nvPr>
        </p:nvSpPr>
        <p:spPr>
          <a:xfrm>
            <a:off x="160338" y="796925"/>
            <a:ext cx="8812212" cy="5105400"/>
          </a:xfrm>
        </p:spPr>
        <p:txBody>
          <a:bodyPr/>
          <a:lstStyle/>
          <a:p>
            <a:pPr marL="571500">
              <a:spcBef>
                <a:spcPct val="0"/>
              </a:spcBef>
            </a:pPr>
            <a:endParaRPr lang="en-US" altLang="en-US" sz="1100" dirty="0" smtClean="0"/>
          </a:p>
          <a:p>
            <a:pPr marL="571500">
              <a:spcBef>
                <a:spcPct val="0"/>
              </a:spcBef>
            </a:pPr>
            <a:r>
              <a:rPr lang="en-US" altLang="en-US" sz="2800" u="sng" dirty="0" smtClean="0"/>
              <a:t>The aim of this study was:</a:t>
            </a:r>
          </a:p>
          <a:p>
            <a:pPr marL="571500">
              <a:spcBef>
                <a:spcPct val="0"/>
              </a:spcBef>
            </a:pPr>
            <a:endParaRPr lang="en-US" altLang="en-US" sz="2800" u="sng" dirty="0" smtClean="0"/>
          </a:p>
          <a:p>
            <a:pPr marL="971550" lvl="1">
              <a:spcBef>
                <a:spcPct val="0"/>
              </a:spcBef>
            </a:pPr>
            <a:r>
              <a:rPr lang="en-US" altLang="en-US" dirty="0" smtClean="0"/>
              <a:t>To determine which parameters (similar to that used in the LPI) is best to predict lightning in SA.</a:t>
            </a:r>
          </a:p>
          <a:p>
            <a:pPr marL="971550" lvl="1">
              <a:spcBef>
                <a:spcPct val="0"/>
              </a:spcBef>
            </a:pPr>
            <a:endParaRPr lang="en-US" altLang="en-US" dirty="0" smtClean="0"/>
          </a:p>
          <a:p>
            <a:pPr marL="971550" lvl="1">
              <a:spcBef>
                <a:spcPct val="0"/>
              </a:spcBef>
            </a:pPr>
            <a:r>
              <a:rPr lang="en-US" altLang="en-US" dirty="0" smtClean="0"/>
              <a:t>To develop a new Lightning Threat Index (LTI) for SA conditions </a:t>
            </a:r>
            <a:r>
              <a:rPr lang="en-US" altLang="en-US" dirty="0" smtClean="0"/>
              <a:t>from NWP fields by </a:t>
            </a:r>
            <a:r>
              <a:rPr lang="en-US" altLang="en-US" dirty="0" smtClean="0"/>
              <a:t>using the local version of the Unified Model (UM</a:t>
            </a:r>
            <a:r>
              <a:rPr lang="en-US" altLang="en-US" dirty="0" smtClean="0"/>
              <a:t>)</a:t>
            </a:r>
            <a:endParaRPr lang="en-US" altLang="en-US" dirty="0" smtClean="0"/>
          </a:p>
          <a:p>
            <a:pPr marL="571500">
              <a:spcBef>
                <a:spcPct val="0"/>
              </a:spcBef>
            </a:pPr>
            <a:endParaRPr lang="en-ZA" altLang="en-US" sz="28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5BAFDD-9F83-457B-BA19-B0676E737013}" type="slidenum">
              <a:rPr lang="en-US" altLang="en-US" sz="1400" smtClean="0"/>
              <a:pPr>
                <a:spcBef>
                  <a:spcPct val="0"/>
                </a:spcBef>
                <a:buFontTx/>
                <a:buNone/>
              </a:pPr>
              <a:t>6</a:t>
            </a:fld>
            <a:endParaRPr lang="en-US" alt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Data &amp; Methods</a:t>
            </a:r>
          </a:p>
        </p:txBody>
      </p:sp>
      <p:sp>
        <p:nvSpPr>
          <p:cNvPr id="3075" name="Content Placeholder 2"/>
          <p:cNvSpPr>
            <a:spLocks noGrp="1"/>
          </p:cNvSpPr>
          <p:nvPr>
            <p:ph idx="4294967295"/>
          </p:nvPr>
        </p:nvSpPr>
        <p:spPr>
          <a:xfrm>
            <a:off x="160338" y="796925"/>
            <a:ext cx="8812212" cy="5559425"/>
          </a:xfrm>
        </p:spPr>
        <p:txBody>
          <a:bodyPr/>
          <a:lstStyle/>
          <a:p>
            <a:pPr marL="571500">
              <a:spcBef>
                <a:spcPct val="0"/>
              </a:spcBef>
              <a:defRPr/>
            </a:pPr>
            <a:endParaRPr lang="en-US" sz="2400" dirty="0" smtClean="0"/>
          </a:p>
          <a:p>
            <a:pPr marL="571500">
              <a:spcBef>
                <a:spcPct val="0"/>
              </a:spcBef>
              <a:defRPr/>
            </a:pPr>
            <a:r>
              <a:rPr lang="en-US" sz="2400" dirty="0" smtClean="0"/>
              <a:t>Numerical </a:t>
            </a:r>
            <a:r>
              <a:rPr lang="en-US" sz="2400" dirty="0" smtClean="0"/>
              <a:t>weather prediction data was obtained from the Unified Model </a:t>
            </a:r>
            <a:r>
              <a:rPr lang="en-US" sz="2400" dirty="0" smtClean="0"/>
              <a:t>at </a:t>
            </a:r>
            <a:r>
              <a:rPr lang="en-US" sz="2400" dirty="0" smtClean="0"/>
              <a:t>SAWS.</a:t>
            </a:r>
          </a:p>
          <a:p>
            <a:pPr marL="571500">
              <a:spcBef>
                <a:spcPct val="0"/>
              </a:spcBef>
              <a:defRPr/>
            </a:pPr>
            <a:endParaRPr lang="en-US" sz="1600" dirty="0"/>
          </a:p>
          <a:p>
            <a:pPr marL="571500">
              <a:spcBef>
                <a:spcPct val="0"/>
              </a:spcBef>
              <a:defRPr/>
            </a:pPr>
            <a:r>
              <a:rPr lang="en-US" sz="2400" dirty="0" smtClean="0"/>
              <a:t>Lightning data was obtained from the lightning detection network at SAWS.</a:t>
            </a:r>
          </a:p>
          <a:p>
            <a:pPr marL="571500">
              <a:spcBef>
                <a:spcPct val="0"/>
              </a:spcBef>
              <a:defRPr/>
            </a:pPr>
            <a:endParaRPr lang="en-US" sz="1600" dirty="0" smtClean="0"/>
          </a:p>
          <a:p>
            <a:pPr marL="571500">
              <a:spcBef>
                <a:spcPct val="0"/>
              </a:spcBef>
              <a:defRPr/>
            </a:pPr>
            <a:r>
              <a:rPr lang="en-US" sz="2400" dirty="0" smtClean="0"/>
              <a:t>The data was extracted for three SON </a:t>
            </a:r>
            <a:r>
              <a:rPr lang="en-US" sz="2400" dirty="0" smtClean="0"/>
              <a:t>(spring) and DJF (summer) </a:t>
            </a:r>
            <a:r>
              <a:rPr lang="en-US" sz="2400" dirty="0" smtClean="0"/>
              <a:t>seasons</a:t>
            </a:r>
            <a:r>
              <a:rPr lang="en-US" sz="2400" dirty="0" smtClean="0"/>
              <a:t>.</a:t>
            </a:r>
          </a:p>
          <a:p>
            <a:pPr marL="571500">
              <a:spcBef>
                <a:spcPct val="0"/>
              </a:spcBef>
              <a:defRPr/>
            </a:pPr>
            <a:endParaRPr lang="en-US" sz="1200" dirty="0" smtClean="0"/>
          </a:p>
          <a:p>
            <a:pPr marL="971550" lvl="1">
              <a:spcBef>
                <a:spcPct val="0"/>
              </a:spcBef>
              <a:defRPr/>
            </a:pPr>
            <a:r>
              <a:rPr lang="en-US" sz="2400" dirty="0" smtClean="0"/>
              <a:t>2011, 2012 and </a:t>
            </a:r>
            <a:r>
              <a:rPr lang="en-US" sz="2400" dirty="0" smtClean="0">
                <a:solidFill>
                  <a:srgbClr val="FF0000"/>
                </a:solidFill>
              </a:rPr>
              <a:t>2013</a:t>
            </a:r>
            <a:r>
              <a:rPr lang="en-US" sz="2400" dirty="0" smtClean="0"/>
              <a:t> SON periods</a:t>
            </a:r>
            <a:r>
              <a:rPr lang="en-US" sz="2400" dirty="0" smtClean="0"/>
              <a:t>.</a:t>
            </a:r>
          </a:p>
          <a:p>
            <a:pPr marL="971550" lvl="1">
              <a:spcBef>
                <a:spcPct val="0"/>
              </a:spcBef>
              <a:defRPr/>
            </a:pPr>
            <a:endParaRPr lang="en-US" sz="1400" dirty="0" smtClean="0"/>
          </a:p>
          <a:p>
            <a:pPr marL="971550" lvl="1">
              <a:spcBef>
                <a:spcPct val="0"/>
              </a:spcBef>
              <a:defRPr/>
            </a:pPr>
            <a:r>
              <a:rPr lang="en-US" sz="2400" dirty="0" smtClean="0"/>
              <a:t>2011/12, 2012/13 and </a:t>
            </a:r>
            <a:r>
              <a:rPr lang="en-US" sz="2400" dirty="0" smtClean="0">
                <a:solidFill>
                  <a:srgbClr val="FF0000"/>
                </a:solidFill>
              </a:rPr>
              <a:t>2013/14</a:t>
            </a:r>
            <a:r>
              <a:rPr lang="en-US" sz="2400" dirty="0" smtClean="0"/>
              <a:t> DJF periods</a:t>
            </a:r>
            <a:r>
              <a:rPr lang="en-US" sz="2400" dirty="0" smtClean="0"/>
              <a:t>.</a:t>
            </a:r>
          </a:p>
          <a:p>
            <a:pPr marL="571500">
              <a:spcBef>
                <a:spcPct val="0"/>
              </a:spcBef>
              <a:defRPr/>
            </a:pPr>
            <a:endParaRPr lang="en-US" sz="1200" dirty="0"/>
          </a:p>
          <a:p>
            <a:pPr marL="571500">
              <a:spcBef>
                <a:spcPct val="0"/>
              </a:spcBef>
              <a:defRPr/>
            </a:pPr>
            <a:endParaRPr lang="en-US" sz="2400" dirty="0"/>
          </a:p>
          <a:p>
            <a:pPr marL="571500">
              <a:spcBef>
                <a:spcPct val="0"/>
              </a:spcBef>
              <a:defRPr/>
            </a:pPr>
            <a:endParaRPr lang="fr-FR" sz="2400" dirty="0" smtClean="0"/>
          </a:p>
          <a:p>
            <a:pPr marL="228600" indent="0">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91DC45-2FA0-4E75-A31B-38EC03F6236F}" type="slidenum">
              <a:rPr lang="en-US" altLang="en-US" sz="1400" smtClean="0"/>
              <a:pPr>
                <a:spcBef>
                  <a:spcPct val="0"/>
                </a:spcBef>
                <a:buFontTx/>
                <a:buNone/>
              </a:pPr>
              <a:t>7</a:t>
            </a:fld>
            <a:endParaRPr lang="en-US" alt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Data &amp; Methods</a:t>
            </a:r>
          </a:p>
        </p:txBody>
      </p:sp>
      <p:sp>
        <p:nvSpPr>
          <p:cNvPr id="3075" name="Content Placeholder 2"/>
          <p:cNvSpPr>
            <a:spLocks noGrp="1"/>
          </p:cNvSpPr>
          <p:nvPr>
            <p:ph idx="4294967295"/>
          </p:nvPr>
        </p:nvSpPr>
        <p:spPr>
          <a:xfrm>
            <a:off x="160338" y="796925"/>
            <a:ext cx="8686800" cy="5559425"/>
          </a:xfrm>
        </p:spPr>
        <p:txBody>
          <a:bodyPr/>
          <a:lstStyle/>
          <a:p>
            <a:pPr marL="571500" algn="just">
              <a:spcBef>
                <a:spcPct val="0"/>
              </a:spcBef>
              <a:defRPr/>
            </a:pPr>
            <a:endParaRPr lang="en-US" sz="1000" dirty="0" smtClean="0"/>
          </a:p>
          <a:p>
            <a:pPr marL="571500" algn="just">
              <a:spcBef>
                <a:spcPct val="0"/>
              </a:spcBef>
              <a:defRPr/>
            </a:pPr>
            <a:r>
              <a:rPr lang="en-US" sz="2400" dirty="0" smtClean="0"/>
              <a:t>Lightning </a:t>
            </a:r>
            <a:r>
              <a:rPr lang="en-US" sz="2400" dirty="0"/>
              <a:t>was the dependent variable (observation) in this study. If lightning occurred in a grid box, it was given a value of 1, and a value of 0 if no lightning occurred</a:t>
            </a:r>
            <a:r>
              <a:rPr lang="en-US" sz="2400" dirty="0" smtClean="0"/>
              <a:t>.</a:t>
            </a:r>
          </a:p>
          <a:p>
            <a:pPr marL="571500" algn="just">
              <a:spcBef>
                <a:spcPct val="0"/>
              </a:spcBef>
              <a:defRPr/>
            </a:pPr>
            <a:endParaRPr lang="en-US" sz="1000" dirty="0"/>
          </a:p>
          <a:p>
            <a:pPr marL="571500" algn="just">
              <a:spcBef>
                <a:spcPct val="0"/>
              </a:spcBef>
              <a:defRPr/>
            </a:pPr>
            <a:r>
              <a:rPr lang="en-US" sz="2400" dirty="0"/>
              <a:t>The model parameters were the independent variables and were used to predict the binary outcome of the dependent variable.</a:t>
            </a:r>
          </a:p>
          <a:p>
            <a:pPr marL="571500" algn="just">
              <a:spcBef>
                <a:spcPct val="0"/>
              </a:spcBef>
              <a:defRPr/>
            </a:pPr>
            <a:endParaRPr lang="fr-FR" sz="1000" dirty="0" smtClean="0"/>
          </a:p>
          <a:p>
            <a:pPr marL="571500" algn="just">
              <a:spcBef>
                <a:spcPct val="0"/>
              </a:spcBef>
              <a:defRPr/>
            </a:pPr>
            <a:r>
              <a:rPr lang="en-US" sz="2400" dirty="0"/>
              <a:t>Six main groups of model parameters were considered for the development of the LTI, namely: </a:t>
            </a:r>
            <a:r>
              <a:rPr lang="en-US" sz="2400" dirty="0" smtClean="0"/>
              <a:t>CAPE</a:t>
            </a:r>
            <a:r>
              <a:rPr lang="en-US" sz="2400" dirty="0"/>
              <a:t>, </a:t>
            </a:r>
            <a:r>
              <a:rPr lang="en-US" sz="2400" dirty="0" smtClean="0"/>
              <a:t>PW</a:t>
            </a:r>
            <a:r>
              <a:rPr lang="en-US" sz="2400" dirty="0"/>
              <a:t>, </a:t>
            </a:r>
            <a:r>
              <a:rPr lang="en-US" sz="2400" dirty="0" smtClean="0"/>
              <a:t>T</a:t>
            </a:r>
            <a:r>
              <a:rPr lang="en-US" sz="2400" dirty="0"/>
              <a:t>, </a:t>
            </a:r>
            <a:r>
              <a:rPr lang="en-US" sz="2400" dirty="0" smtClean="0"/>
              <a:t>LI</a:t>
            </a:r>
            <a:r>
              <a:rPr lang="en-US" sz="2400" dirty="0"/>
              <a:t>, </a:t>
            </a:r>
            <a:r>
              <a:rPr lang="en-US" sz="2400" dirty="0" err="1" smtClean="0"/>
              <a:t>ΘeΓ</a:t>
            </a:r>
            <a:r>
              <a:rPr lang="en-US" sz="2400" dirty="0"/>
              <a:t>, </a:t>
            </a:r>
            <a:r>
              <a:rPr lang="en-US" sz="2400" dirty="0" smtClean="0"/>
              <a:t>RH.</a:t>
            </a:r>
          </a:p>
          <a:p>
            <a:pPr marL="571500" algn="just">
              <a:spcBef>
                <a:spcPct val="0"/>
              </a:spcBef>
              <a:defRPr/>
            </a:pPr>
            <a:endParaRPr lang="en-US" sz="1000" dirty="0" smtClean="0"/>
          </a:p>
          <a:p>
            <a:pPr marL="571500" algn="just">
              <a:spcBef>
                <a:spcPct val="0"/>
              </a:spcBef>
              <a:defRPr/>
            </a:pPr>
            <a:r>
              <a:rPr lang="en-US" sz="2400" dirty="0" smtClean="0"/>
              <a:t>For </a:t>
            </a:r>
            <a:r>
              <a:rPr lang="en-US" sz="2400" dirty="0"/>
              <a:t>each of the </a:t>
            </a:r>
            <a:r>
              <a:rPr lang="en-US" sz="2400" dirty="0" smtClean="0"/>
              <a:t>groups, </a:t>
            </a:r>
            <a:r>
              <a:rPr lang="en-US" sz="2400" dirty="0"/>
              <a:t>different variations were selected from literature that proved useful for lightning </a:t>
            </a:r>
            <a:r>
              <a:rPr lang="en-US" sz="2400" dirty="0" smtClean="0"/>
              <a:t>predictions.</a:t>
            </a:r>
            <a:endParaRPr lang="fr-FR" sz="2400" dirty="0" smtClean="0"/>
          </a:p>
          <a:p>
            <a:pPr marL="228600" indent="0">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RES-PPT-SWFDP-2015-GIJ002-001.1</a:t>
            </a:r>
            <a:endParaRPr lang="en-US" sz="1200" dirty="0">
              <a:solidFill>
                <a:schemeClr val="tx1">
                  <a:tint val="75000"/>
                </a:schemeClr>
              </a:solidFill>
              <a:latin typeface="+mn-lt"/>
            </a:endParaRP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1F3DD2-2C14-4219-B369-24A402C5EC02}" type="slidenum">
              <a:rPr lang="en-US" altLang="en-US" sz="1400" smtClean="0"/>
              <a:pPr>
                <a:spcBef>
                  <a:spcPct val="0"/>
                </a:spcBef>
                <a:buFontTx/>
                <a:buNone/>
              </a:pPr>
              <a:t>8</a:t>
            </a:fld>
            <a:endParaRPr lang="en-US" alt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682625"/>
          </a:xfrm>
          <a:solidFill>
            <a:srgbClr val="B9CDE5"/>
          </a:solidFill>
        </p:spPr>
        <p:txBody>
          <a:bodyPr/>
          <a:lstStyle/>
          <a:p>
            <a:pPr eaLnBrk="1" hangingPunct="1">
              <a:defRPr/>
            </a:pPr>
            <a:r>
              <a:rPr lang="en-ZA" sz="3200" i="1" dirty="0" smtClean="0">
                <a:solidFill>
                  <a:srgbClr val="0070C0"/>
                </a:solidFill>
                <a:effectLst>
                  <a:outerShdw blurRad="38100" dist="38100" dir="2700000" algn="tl">
                    <a:srgbClr val="000000">
                      <a:alpha val="43137"/>
                    </a:srgbClr>
                  </a:outerShdw>
                </a:effectLst>
                <a:cs typeface="Arial" pitchFamily="34" charset="0"/>
              </a:rPr>
              <a:t>Parameter Selection</a:t>
            </a:r>
          </a:p>
        </p:txBody>
      </p:sp>
      <p:sp>
        <p:nvSpPr>
          <p:cNvPr id="3075" name="Content Placeholder 2"/>
          <p:cNvSpPr>
            <a:spLocks noGrp="1"/>
          </p:cNvSpPr>
          <p:nvPr>
            <p:ph idx="4294967295"/>
          </p:nvPr>
        </p:nvSpPr>
        <p:spPr>
          <a:xfrm>
            <a:off x="160338" y="796925"/>
            <a:ext cx="8812212" cy="5559425"/>
          </a:xfrm>
        </p:spPr>
        <p:txBody>
          <a:bodyPr/>
          <a:lstStyle/>
          <a:p>
            <a:pPr marL="571500">
              <a:spcBef>
                <a:spcPct val="0"/>
              </a:spcBef>
              <a:defRPr/>
            </a:pPr>
            <a:r>
              <a:rPr lang="en-US" sz="2400" dirty="0" smtClean="0"/>
              <a:t>The first goal was to select the best parameter out of 6 groups (similar to original LPI).</a:t>
            </a:r>
          </a:p>
          <a:p>
            <a:pPr marL="571500">
              <a:spcBef>
                <a:spcPct val="0"/>
              </a:spcBef>
              <a:defRPr/>
            </a:pPr>
            <a:endParaRPr lang="en-US" sz="2400" dirty="0"/>
          </a:p>
          <a:p>
            <a:pPr marL="571500">
              <a:spcBef>
                <a:spcPct val="0"/>
              </a:spcBef>
              <a:defRPr/>
            </a:pPr>
            <a:endParaRPr lang="fr-FR" sz="2400" dirty="0" smtClean="0"/>
          </a:p>
          <a:p>
            <a:pPr marL="228600" indent="0">
              <a:spcBef>
                <a:spcPct val="0"/>
              </a:spcBef>
              <a:buFontTx/>
              <a:buNone/>
              <a:defRPr/>
            </a:pPr>
            <a:endParaRPr lang="en-ZA" sz="2000" dirty="0" smtClean="0"/>
          </a:p>
        </p:txBody>
      </p:sp>
      <p:sp>
        <p:nvSpPr>
          <p:cNvPr id="4" name="Footer Placeholder 3"/>
          <p:cNvSpPr>
            <a:spLocks noGrp="1"/>
          </p:cNvSpPr>
          <p:nvPr>
            <p:ph type="ftr" sz="quarter" idx="11"/>
          </p:nvPr>
        </p:nvSpPr>
        <p:spPr>
          <a:xfrm>
            <a:off x="923925" y="6356350"/>
            <a:ext cx="6316663" cy="365125"/>
          </a:xfrm>
        </p:spPr>
        <p:txBody>
          <a:bodyPr rtlCol="0" anchor="ctr"/>
          <a:lstStyle/>
          <a:p>
            <a:pPr fontAlgn="auto">
              <a:spcBef>
                <a:spcPts val="0"/>
              </a:spcBef>
              <a:spcAft>
                <a:spcPts val="0"/>
              </a:spcAft>
              <a:defRPr/>
            </a:pPr>
            <a:r>
              <a:rPr lang="pt-BR" sz="1000" dirty="0" smtClean="0">
                <a:solidFill>
                  <a:schemeClr val="tx1">
                    <a:tint val="75000"/>
                  </a:schemeClr>
                </a:solidFill>
                <a:latin typeface="+mn-lt"/>
              </a:rPr>
              <a:t>Doc </a:t>
            </a:r>
            <a:r>
              <a:rPr lang="pt-BR" sz="1000" dirty="0">
                <a:solidFill>
                  <a:schemeClr val="tx1">
                    <a:tint val="75000"/>
                  </a:schemeClr>
                </a:solidFill>
                <a:latin typeface="+mn-lt"/>
              </a:rPr>
              <a:t>Ref no: </a:t>
            </a:r>
            <a:r>
              <a:rPr lang="pt-BR" sz="1000" dirty="0" smtClean="0">
                <a:solidFill>
                  <a:schemeClr val="tx1">
                    <a:tint val="75000"/>
                  </a:schemeClr>
                </a:solidFill>
                <a:latin typeface="+mn-lt"/>
              </a:rPr>
              <a:t>RES-PPT-SASAS-2015-GIJ002-001.1</a:t>
            </a:r>
            <a:endParaRPr lang="en-US" sz="1200" dirty="0">
              <a:solidFill>
                <a:schemeClr val="tx1">
                  <a:tint val="75000"/>
                </a:schemeClr>
              </a:solidFill>
              <a:latin typeface="+mn-lt"/>
            </a:endParaRP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D93550-9E0A-4E17-8765-BBC4640B1F1F}" type="slidenum">
              <a:rPr lang="en-US" altLang="en-US" sz="1400" smtClean="0"/>
              <a:pPr>
                <a:spcBef>
                  <a:spcPct val="0"/>
                </a:spcBef>
                <a:buFontTx/>
                <a:buNone/>
              </a:pPr>
              <a:t>9</a:t>
            </a:fld>
            <a:endParaRPr lang="en-US" altLang="en-US" sz="1400" smtClean="0"/>
          </a:p>
        </p:txBody>
      </p:sp>
      <p:graphicFrame>
        <p:nvGraphicFramePr>
          <p:cNvPr id="2" name="Table 1"/>
          <p:cNvGraphicFramePr>
            <a:graphicFrameLocks noGrp="1"/>
          </p:cNvGraphicFramePr>
          <p:nvPr/>
        </p:nvGraphicFramePr>
        <p:xfrm>
          <a:off x="1266825" y="1839913"/>
          <a:ext cx="6858000" cy="4759332"/>
        </p:xfrm>
        <a:graphic>
          <a:graphicData uri="http://schemas.openxmlformats.org/drawingml/2006/table">
            <a:tbl>
              <a:tblPr firstRow="1" firstCol="1" bandRow="1">
                <a:tableStyleId>{F5AB1C69-6EDB-4FF4-983F-18BD219EF322}</a:tableStyleId>
              </a:tblPr>
              <a:tblGrid>
                <a:gridCol w="866069"/>
                <a:gridCol w="2854147"/>
                <a:gridCol w="96913"/>
                <a:gridCol w="3040871"/>
              </a:tblGrid>
              <a:tr h="252553">
                <a:tc gridSpan="4">
                  <a:txBody>
                    <a:bodyPr/>
                    <a:lstStyle/>
                    <a:p>
                      <a:pPr marL="0" marR="0" algn="ctr">
                        <a:spcBef>
                          <a:spcPts val="0"/>
                        </a:spcBef>
                        <a:spcAft>
                          <a:spcPts val="0"/>
                        </a:spcAft>
                      </a:pP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Convective</a:t>
                      </a:r>
                      <a:r>
                        <a:rPr lang="en-US" sz="1600" u="sng" kern="100" baseline="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 Available Potential Energy</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b="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b="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252553">
                <a:tc rowSpan="2">
                  <a:txBody>
                    <a:bodyPr/>
                    <a:lstStyle/>
                    <a:p>
                      <a:pPr marL="0" marR="0" algn="ctr">
                        <a:spcBef>
                          <a:spcPts val="0"/>
                        </a:spcBef>
                        <a:spcAft>
                          <a:spcPts val="0"/>
                        </a:spcAft>
                      </a:pPr>
                      <a:r>
                        <a:rPr lang="en-US" sz="1400" kern="100" dirty="0">
                          <a:solidFill>
                            <a:schemeClr val="tx1"/>
                          </a:solidFill>
                          <a:effectLst/>
                        </a:rPr>
                        <a:t>1</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0" kern="100" dirty="0">
                          <a:solidFill>
                            <a:schemeClr val="tx1"/>
                          </a:solidFill>
                          <a:effectLst/>
                        </a:rPr>
                        <a:t>Surface CAPE</a:t>
                      </a:r>
                      <a:endParaRPr lang="en-GB" sz="1400" b="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b="0" kern="100" dirty="0" err="1">
                          <a:solidFill>
                            <a:schemeClr val="tx1"/>
                          </a:solidFill>
                          <a:effectLst/>
                        </a:rPr>
                        <a:t>muCAPE</a:t>
                      </a:r>
                      <a:r>
                        <a:rPr lang="en-US" sz="1400" b="0" kern="100" dirty="0">
                          <a:solidFill>
                            <a:schemeClr val="tx1"/>
                          </a:solidFill>
                          <a:effectLst/>
                        </a:rPr>
                        <a:t> (1-6 km AGL)</a:t>
                      </a:r>
                      <a:endParaRPr lang="en-GB" sz="1400" b="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1400" b="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213378">
                <a:tc vMerge="1">
                  <a:txBody>
                    <a:bodyPr/>
                    <a:lstStyle/>
                    <a:p>
                      <a:endParaRPr lang="en-GB"/>
                    </a:p>
                  </a:txBody>
                  <a:tcPr/>
                </a:tc>
                <a:tc>
                  <a:txBody>
                    <a:bodyPr/>
                    <a:lstStyle/>
                    <a:p>
                      <a:pPr marL="0" marR="0" algn="ctr">
                        <a:spcBef>
                          <a:spcPts val="0"/>
                        </a:spcBef>
                        <a:spcAft>
                          <a:spcPts val="0"/>
                        </a:spcAft>
                      </a:pPr>
                      <a:r>
                        <a:rPr lang="en-US" sz="1400" kern="100" dirty="0" err="1">
                          <a:solidFill>
                            <a:schemeClr val="tx1"/>
                          </a:solidFill>
                          <a:effectLst/>
                        </a:rPr>
                        <a:t>muCAPE</a:t>
                      </a:r>
                      <a:r>
                        <a:rPr lang="en-US" sz="1400" kern="100" dirty="0">
                          <a:solidFill>
                            <a:schemeClr val="tx1"/>
                          </a:solidFill>
                          <a:effectLst/>
                        </a:rPr>
                        <a:t> (0-3 km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err="1">
                          <a:solidFill>
                            <a:schemeClr val="tx1"/>
                          </a:solidFill>
                          <a:effectLst/>
                        </a:rPr>
                        <a:t>muCAPE</a:t>
                      </a:r>
                      <a:r>
                        <a:rPr lang="en-US" sz="1400" kern="100" dirty="0">
                          <a:solidFill>
                            <a:schemeClr val="tx1"/>
                          </a:solidFill>
                          <a:effectLst/>
                        </a:rPr>
                        <a:t> (lowest 300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553">
                <a:tc gridSpan="4">
                  <a:txBody>
                    <a:bodyPr/>
                    <a:lstStyle/>
                    <a:p>
                      <a:pPr marL="0" marR="0" algn="ctr">
                        <a:spcBef>
                          <a:spcPts val="0"/>
                        </a:spcBef>
                        <a:spcAft>
                          <a:spcPts val="0"/>
                        </a:spcAft>
                      </a:pPr>
                      <a:r>
                        <a:rPr lang="en-US" sz="1600" u="sng" kern="100" dirty="0" err="1"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Precipitable</a:t>
                      </a: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 Water</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553">
                <a:tc>
                  <a:txBody>
                    <a:bodyPr/>
                    <a:lstStyle/>
                    <a:p>
                      <a:pPr marL="0" marR="0" algn="ctr">
                        <a:spcBef>
                          <a:spcPts val="0"/>
                        </a:spcBef>
                        <a:spcAft>
                          <a:spcPts val="0"/>
                        </a:spcAft>
                      </a:pPr>
                      <a:r>
                        <a:rPr lang="en-US" sz="1400" kern="100" dirty="0">
                          <a:solidFill>
                            <a:schemeClr val="tx1"/>
                          </a:solidFill>
                          <a:effectLst/>
                        </a:rPr>
                        <a:t>2</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a:solidFill>
                            <a:schemeClr val="tx1"/>
                          </a:solidFill>
                          <a:effectLst/>
                        </a:rPr>
                        <a:t>Mean PW (850-300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Mean PW (700-400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553">
                <a:tc gridSpan="4">
                  <a:txBody>
                    <a:bodyPr/>
                    <a:lstStyle/>
                    <a:p>
                      <a:pPr marL="0" marR="0" algn="ctr">
                        <a:spcBef>
                          <a:spcPts val="0"/>
                        </a:spcBef>
                        <a:spcAft>
                          <a:spcPts val="0"/>
                        </a:spcAft>
                      </a:pP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Temperature</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553">
                <a:tc rowSpan="2">
                  <a:txBody>
                    <a:bodyPr/>
                    <a:lstStyle/>
                    <a:p>
                      <a:pPr marL="0" marR="0" algn="ctr">
                        <a:spcBef>
                          <a:spcPts val="0"/>
                        </a:spcBef>
                        <a:spcAft>
                          <a:spcPts val="0"/>
                        </a:spcAft>
                      </a:pPr>
                      <a:r>
                        <a:rPr lang="en-US" sz="1400" kern="100" dirty="0">
                          <a:solidFill>
                            <a:schemeClr val="tx1"/>
                          </a:solidFill>
                          <a:effectLst/>
                        </a:rPr>
                        <a:t>3</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a:solidFill>
                            <a:schemeClr val="tx1"/>
                          </a:solidFill>
                          <a:effectLst/>
                        </a:rPr>
                        <a:t>T (1.5 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T (700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a:solidFill>
                            <a:schemeClr val="tx1"/>
                          </a:solidFill>
                          <a:effectLst/>
                        </a:rPr>
                        <a:t>Mean T (850-700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Mean T (500 – 300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553">
                <a:tc gridSpan="4">
                  <a:txBody>
                    <a:bodyPr/>
                    <a:lstStyle/>
                    <a:p>
                      <a:pPr marL="0" marR="0" algn="ctr">
                        <a:spcBef>
                          <a:spcPts val="0"/>
                        </a:spcBef>
                        <a:spcAft>
                          <a:spcPts val="0"/>
                        </a:spcAft>
                      </a:pP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Lifted Index</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553">
                <a:tc>
                  <a:txBody>
                    <a:bodyPr/>
                    <a:lstStyle/>
                    <a:p>
                      <a:pPr marL="0" marR="0" algn="ctr">
                        <a:spcBef>
                          <a:spcPts val="0"/>
                        </a:spcBef>
                        <a:spcAft>
                          <a:spcPts val="0"/>
                        </a:spcAft>
                      </a:pPr>
                      <a:r>
                        <a:rPr lang="en-US" sz="1400" kern="100" dirty="0">
                          <a:solidFill>
                            <a:schemeClr val="tx1"/>
                          </a:solidFill>
                          <a:effectLst/>
                        </a:rPr>
                        <a:t>4</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a:solidFill>
                            <a:schemeClr val="tx1"/>
                          </a:solidFill>
                          <a:effectLst/>
                        </a:rPr>
                        <a:t>Lifted Index</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Best Lifted Index</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553">
                <a:tc gridSpan="4">
                  <a:txBody>
                    <a:bodyPr/>
                    <a:lstStyle/>
                    <a:p>
                      <a:pPr marL="0" marR="0" algn="ctr">
                        <a:spcBef>
                          <a:spcPts val="0"/>
                        </a:spcBef>
                        <a:spcAft>
                          <a:spcPts val="0"/>
                        </a:spcAft>
                      </a:pP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Equivalent Potential Temperature</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553">
                <a:tc rowSpan="4">
                  <a:txBody>
                    <a:bodyPr/>
                    <a:lstStyle/>
                    <a:p>
                      <a:pPr marL="0" marR="0" algn="ctr">
                        <a:spcBef>
                          <a:spcPts val="0"/>
                        </a:spcBef>
                        <a:spcAft>
                          <a:spcPts val="0"/>
                        </a:spcAft>
                      </a:pPr>
                      <a:r>
                        <a:rPr lang="en-US" sz="1400" kern="100" dirty="0">
                          <a:solidFill>
                            <a:schemeClr val="tx1"/>
                          </a:solidFill>
                          <a:effectLst/>
                        </a:rPr>
                        <a:t>5</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(850-400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(850 - 500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(700-500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(600 </a:t>
                      </a:r>
                      <a:r>
                        <a:rPr lang="en-US" sz="1400" kern="100" dirty="0" err="1">
                          <a:solidFill>
                            <a:schemeClr val="tx1"/>
                          </a:solidFill>
                          <a:effectLst/>
                        </a:rPr>
                        <a:t>hPa</a:t>
                      </a:r>
                      <a:r>
                        <a:rPr lang="en-US" sz="1400" kern="100" dirty="0">
                          <a:solidFill>
                            <a:schemeClr val="tx1"/>
                          </a:solidFill>
                          <a:effectLst/>
                        </a:rPr>
                        <a:t>)</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(1-6 km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err="1">
                          <a:solidFill>
                            <a:schemeClr val="tx1"/>
                          </a:solidFill>
                          <a:effectLst/>
                        </a:rPr>
                        <a:t>ƟeΓ</a:t>
                      </a:r>
                      <a:r>
                        <a:rPr lang="en-US" sz="1400" kern="100" dirty="0">
                          <a:solidFill>
                            <a:schemeClr val="tx1"/>
                          </a:solidFill>
                          <a:effectLst/>
                        </a:rPr>
                        <a:t> (-10˚C to -20˚C)</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a:solidFill>
                            <a:schemeClr val="tx1"/>
                          </a:solidFill>
                          <a:effectLst/>
                        </a:rPr>
                        <a:t>Surface </a:t>
                      </a:r>
                      <a:r>
                        <a:rPr lang="en-US" sz="1400" kern="100" dirty="0" err="1">
                          <a:solidFill>
                            <a:schemeClr val="tx1"/>
                          </a:solidFill>
                          <a:effectLst/>
                        </a:rPr>
                        <a:t>Ɵe</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 </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2553">
                <a:tc gridSpan="4">
                  <a:txBody>
                    <a:bodyPr/>
                    <a:lstStyle/>
                    <a:p>
                      <a:pPr marL="0" marR="0" algn="ctr">
                        <a:spcBef>
                          <a:spcPts val="0"/>
                        </a:spcBef>
                        <a:spcAft>
                          <a:spcPts val="0"/>
                        </a:spcAft>
                      </a:pPr>
                      <a:r>
                        <a:rPr lang="en-US" sz="1600" u="sng" kern="100" dirty="0" smtClean="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Relative Humidity</a:t>
                      </a:r>
                      <a:endParaRPr lang="en-GB" sz="1600" u="sng"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algn="ctr">
                        <a:spcBef>
                          <a:spcPts val="0"/>
                        </a:spcBef>
                        <a:spcAft>
                          <a:spcPts val="0"/>
                        </a:spcAft>
                      </a:pPr>
                      <a:endParaRPr lang="en-GB" sz="2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553">
                <a:tc rowSpan="3">
                  <a:txBody>
                    <a:bodyPr/>
                    <a:lstStyle/>
                    <a:p>
                      <a:pPr marL="0" marR="0" algn="ctr">
                        <a:spcBef>
                          <a:spcPts val="0"/>
                        </a:spcBef>
                        <a:spcAft>
                          <a:spcPts val="0"/>
                        </a:spcAft>
                      </a:pPr>
                      <a:r>
                        <a:rPr lang="en-US" sz="1400" kern="100" dirty="0">
                          <a:solidFill>
                            <a:schemeClr val="tx1"/>
                          </a:solidFill>
                          <a:effectLst/>
                        </a:rPr>
                        <a:t>6</a:t>
                      </a:r>
                      <a:endParaRPr lang="en-GB" sz="20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kern="100" dirty="0">
                          <a:solidFill>
                            <a:schemeClr val="tx1"/>
                          </a:solidFill>
                          <a:effectLst/>
                        </a:rPr>
                        <a:t>RH (at -10˚C)</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Ave RH (-12˚C to -18˚C)</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a:solidFill>
                            <a:schemeClr val="tx1"/>
                          </a:solidFill>
                          <a:effectLst/>
                        </a:rPr>
                        <a:t>Ave RH (3-6 km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Max RH (3-6 km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2553">
                <a:tc vMerge="1">
                  <a:txBody>
                    <a:bodyPr/>
                    <a:lstStyle/>
                    <a:p>
                      <a:endParaRPr lang="en-GB"/>
                    </a:p>
                  </a:txBody>
                  <a:tcPr/>
                </a:tc>
                <a:tc gridSpan="2">
                  <a:txBody>
                    <a:bodyPr/>
                    <a:lstStyle/>
                    <a:p>
                      <a:pPr marL="0" marR="0" algn="ctr">
                        <a:spcBef>
                          <a:spcPts val="0"/>
                        </a:spcBef>
                        <a:spcAft>
                          <a:spcPts val="0"/>
                        </a:spcAft>
                      </a:pPr>
                      <a:r>
                        <a:rPr lang="en-US" sz="1400" kern="100" dirty="0">
                          <a:solidFill>
                            <a:schemeClr val="tx1"/>
                          </a:solidFill>
                          <a:effectLst/>
                        </a:rPr>
                        <a:t>Min RH (3-6 km AGL)</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0" marR="0" algn="ctr">
                        <a:spcBef>
                          <a:spcPts val="0"/>
                        </a:spcBef>
                        <a:spcAft>
                          <a:spcPts val="0"/>
                        </a:spcAft>
                      </a:pPr>
                      <a:r>
                        <a:rPr lang="en-US" sz="1400" kern="100" dirty="0">
                          <a:solidFill>
                            <a:schemeClr val="tx1"/>
                          </a:solidFill>
                          <a:effectLst/>
                        </a:rPr>
                        <a:t> </a:t>
                      </a:r>
                      <a:endParaRPr lang="en-GB" sz="1400" kern="1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29736</TotalTime>
  <Words>1476</Words>
  <Application>Microsoft Office PowerPoint</Application>
  <PresentationFormat>On-screen Show (4:3)</PresentationFormat>
  <Paragraphs>316</Paragraphs>
  <Slides>31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PMingLiU</vt:lpstr>
      <vt:lpstr>Arial</vt:lpstr>
      <vt:lpstr>Calibri</vt:lpstr>
      <vt:lpstr>Times New Roman</vt:lpstr>
      <vt:lpstr>Template</vt:lpstr>
      <vt:lpstr>Equation</vt:lpstr>
      <vt:lpstr>A lightning threat index for Southern Africa using numerical weather prediction data</vt:lpstr>
      <vt:lpstr>Introduction</vt:lpstr>
      <vt:lpstr>Introduction</vt:lpstr>
      <vt:lpstr>Introduction</vt:lpstr>
      <vt:lpstr>Introduction</vt:lpstr>
      <vt:lpstr>Introduction</vt:lpstr>
      <vt:lpstr>Data &amp; Methods</vt:lpstr>
      <vt:lpstr>Data &amp; Methods</vt:lpstr>
      <vt:lpstr>Parameter Selection</vt:lpstr>
      <vt:lpstr>Parameter Selection</vt:lpstr>
      <vt:lpstr>Parameter Selection</vt:lpstr>
      <vt:lpstr>Development of LTI</vt:lpstr>
      <vt:lpstr>Development of LTI</vt:lpstr>
      <vt:lpstr>Development of LTI</vt:lpstr>
      <vt:lpstr>Development of LTI</vt:lpstr>
      <vt:lpstr>SA cases</vt:lpstr>
      <vt:lpstr>20 December 2013</vt:lpstr>
      <vt:lpstr>5 December 2014</vt:lpstr>
      <vt:lpstr>14 October 2015</vt:lpstr>
      <vt:lpstr>Results</vt:lpstr>
      <vt:lpstr>Results</vt:lpstr>
      <vt:lpstr>SADC cases</vt:lpstr>
      <vt:lpstr>18 October 2015</vt:lpstr>
      <vt:lpstr>18 October 2015</vt:lpstr>
      <vt:lpstr>3 November 2015</vt:lpstr>
      <vt:lpstr>3 November 2015</vt:lpstr>
      <vt:lpstr>4 November 2015</vt:lpstr>
      <vt:lpstr>4 November 2015</vt:lpstr>
      <vt:lpstr>RSMC website</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Morne Gijben</cp:lastModifiedBy>
  <cp:revision>371</cp:revision>
  <dcterms:created xsi:type="dcterms:W3CDTF">2012-09-03T09:15:14Z</dcterms:created>
  <dcterms:modified xsi:type="dcterms:W3CDTF">2015-11-11T14:20:41Z</dcterms:modified>
</cp:coreProperties>
</file>